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2" r:id="rId3"/>
    <p:sldId id="268" r:id="rId4"/>
    <p:sldId id="267" r:id="rId5"/>
    <p:sldId id="266" r:id="rId6"/>
    <p:sldId id="265" r:id="rId7"/>
    <p:sldId id="264" r:id="rId8"/>
    <p:sldId id="263" r:id="rId9"/>
    <p:sldId id="269" r:id="rId10"/>
    <p:sldId id="274" r:id="rId11"/>
    <p:sldId id="275" r:id="rId12"/>
    <p:sldId id="279" r:id="rId13"/>
    <p:sldId id="277" r:id="rId14"/>
    <p:sldId id="286" r:id="rId15"/>
    <p:sldId id="287" r:id="rId16"/>
    <p:sldId id="288" r:id="rId17"/>
    <p:sldId id="278" r:id="rId18"/>
    <p:sldId id="276" r:id="rId19"/>
    <p:sldId id="280" r:id="rId20"/>
    <p:sldId id="281" r:id="rId21"/>
    <p:sldId id="282" r:id="rId22"/>
    <p:sldId id="284" r:id="rId23"/>
    <p:sldId id="285" r:id="rId24"/>
    <p:sldId id="283" r:id="rId25"/>
    <p:sldId id="257" r:id="rId26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89A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542" autoAdjust="0"/>
  </p:normalViewPr>
  <p:slideViewPr>
    <p:cSldViewPr snapToObjects="1">
      <p:cViewPr varScale="1">
        <p:scale>
          <a:sx n="69" d="100"/>
          <a:sy n="69" d="100"/>
        </p:scale>
        <p:origin x="-14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5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9" d="100"/>
          <a:sy n="89" d="100"/>
        </p:scale>
        <p:origin x="-379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95257-453F-493A-B988-F2188C2AF1A2}" type="datetimeFigureOut">
              <a:rPr lang="de-DE" smtClean="0"/>
              <a:pPr/>
              <a:t>05.01.2015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B9AB0-AAAB-4168-8A07-4DB911867D9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29DC0-8E53-4125-B684-B68EEEB3BD9A}" type="datetimeFigureOut">
              <a:rPr lang="de-DE" smtClean="0"/>
              <a:pPr/>
              <a:t>05.01.2015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FF6EF-DAFF-459F-8727-48C6B7B9A92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FF6EF-DAFF-459F-8727-48C6B7B9A92B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8-7-6-5-4-3-4-5-6-7-8_L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3306" y="2846256"/>
            <a:ext cx="1869755" cy="144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6"/>
          <p:cNvSpPr txBox="1"/>
          <p:nvPr userDrawn="1"/>
        </p:nvSpPr>
        <p:spPr>
          <a:xfrm>
            <a:off x="0" y="49170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800" dirty="0" smtClean="0">
                <a:latin typeface="Arial"/>
                <a:cs typeface="Arial"/>
              </a:rPr>
              <a:t>Danke für Ihr Interesse.</a:t>
            </a:r>
            <a:endParaRPr lang="de-DE" sz="1800" dirty="0">
              <a:latin typeface="Arial"/>
              <a:cs typeface="Arial"/>
            </a:endParaRPr>
          </a:p>
        </p:txBody>
      </p:sp>
      <p:pic>
        <p:nvPicPr>
          <p:cNvPr id="5" name="Grafik 4" descr="8-7-6-5-4-3-4-5-6-7-8_L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3306" y="2846256"/>
            <a:ext cx="1869755" cy="14400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80000" y="1571612"/>
            <a:ext cx="7683000" cy="437766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pic>
        <p:nvPicPr>
          <p:cNvPr id="5" name="Grafik 4" descr="8-7-6-5-4-3-4-5-6-7-8_S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26842" y="428604"/>
            <a:ext cx="1260000" cy="968625"/>
          </a:xfrm>
          <a:prstGeom prst="rect">
            <a:avLst/>
          </a:prstGeom>
        </p:spPr>
      </p:pic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80000" y="6478200"/>
            <a:ext cx="5092200" cy="227399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Florian Nolte &amp; Florian Discher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6629400" y="6478200"/>
            <a:ext cx="2133600" cy="227399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8B5FE8F2-A5BE-44EF-889B-632A2B909F3E}" type="datetime1">
              <a:rPr lang="de-DE" smtClean="0"/>
              <a:pPr/>
              <a:t>05.01.2015</a:t>
            </a:fld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ines 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1080000" y="1857364"/>
            <a:ext cx="2590800" cy="2246636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de-DE" dirty="0" smtClean="0"/>
              <a:t>Hier Objekt einfügen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0" y="1857364"/>
            <a:ext cx="4784400" cy="4091916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de-DE" dirty="0" smtClean="0"/>
              <a:t>Hier Fließtext eingeben</a:t>
            </a:r>
            <a:endParaRPr lang="de-DE" dirty="0"/>
          </a:p>
        </p:txBody>
      </p:sp>
      <p:pic>
        <p:nvPicPr>
          <p:cNvPr id="6" name="Grafik 5" descr="8-7-6-5-4-3-4-5-6-7-8_S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26842" y="428604"/>
            <a:ext cx="1260000" cy="968625"/>
          </a:xfrm>
          <a:prstGeom prst="rect">
            <a:avLst/>
          </a:prstGeom>
        </p:spPr>
      </p:pic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80000" y="6478200"/>
            <a:ext cx="5092200" cy="227399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Florian Nolte &amp; Florian Discher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6629400" y="6478200"/>
            <a:ext cx="2133600" cy="227399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4E51B715-5964-4446-A66A-53530A6812A8}" type="datetime1">
              <a:rPr lang="de-DE" smtClean="0"/>
              <a:pPr/>
              <a:t>05.01.2015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+ 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80000" y="4941168"/>
            <a:ext cx="3415800" cy="1008112"/>
          </a:xfrm>
        </p:spPr>
        <p:txBody>
          <a:bodyPr>
            <a:normAutofit/>
          </a:bodyPr>
          <a:lstStyle>
            <a:lvl1pPr>
              <a:buNone/>
              <a:defRPr sz="1600" baseline="0"/>
            </a:lvl1pPr>
          </a:lstStyle>
          <a:p>
            <a:pPr lvl="0"/>
            <a:r>
              <a:rPr lang="de-DE" dirty="0" smtClean="0"/>
              <a:t>Bildtext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800600" y="4941168"/>
            <a:ext cx="3415800" cy="1008112"/>
          </a:xfrm>
        </p:spPr>
        <p:txBody>
          <a:bodyPr>
            <a:normAutofit/>
          </a:bodyPr>
          <a:lstStyle>
            <a:lvl1pPr>
              <a:buNone/>
              <a:defRPr sz="1600" baseline="0"/>
            </a:lvl1pPr>
          </a:lstStyle>
          <a:p>
            <a:pPr lvl="0"/>
            <a:r>
              <a:rPr lang="de-DE" dirty="0" smtClean="0"/>
              <a:t>Bildtext</a:t>
            </a:r>
            <a:endParaRPr lang="de-DE" dirty="0"/>
          </a:p>
        </p:txBody>
      </p:sp>
      <p:sp>
        <p:nvSpPr>
          <p:cNvPr id="13" name="Inhaltsplatzhalter 8"/>
          <p:cNvSpPr>
            <a:spLocks noGrp="1"/>
          </p:cNvSpPr>
          <p:nvPr>
            <p:ph sz="quarter" idx="17" hasCustomPrompt="1"/>
          </p:nvPr>
        </p:nvSpPr>
        <p:spPr>
          <a:xfrm>
            <a:off x="1080000" y="1857364"/>
            <a:ext cx="3415800" cy="2867780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de-DE" dirty="0" smtClean="0"/>
              <a:t>Hier Objekt einfügen</a:t>
            </a:r>
            <a:endParaRPr lang="de-DE" dirty="0"/>
          </a:p>
        </p:txBody>
      </p:sp>
      <p:sp>
        <p:nvSpPr>
          <p:cNvPr id="14" name="Inhaltsplatzhalter 8"/>
          <p:cNvSpPr>
            <a:spLocks noGrp="1"/>
          </p:cNvSpPr>
          <p:nvPr>
            <p:ph sz="quarter" idx="18" hasCustomPrompt="1"/>
          </p:nvPr>
        </p:nvSpPr>
        <p:spPr>
          <a:xfrm>
            <a:off x="4800600" y="1857364"/>
            <a:ext cx="3415800" cy="2867780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de-DE" dirty="0" smtClean="0"/>
              <a:t>Hier Objekt einfügen</a:t>
            </a:r>
            <a:endParaRPr lang="de-DE" dirty="0"/>
          </a:p>
        </p:txBody>
      </p:sp>
      <p:pic>
        <p:nvPicPr>
          <p:cNvPr id="9" name="Grafik 8" descr="8-7-6-5-4-3-4-5-6-7-8_S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26842" y="428604"/>
            <a:ext cx="1260000" cy="968625"/>
          </a:xfrm>
          <a:prstGeom prst="rect">
            <a:avLst/>
          </a:prstGeom>
        </p:spPr>
      </p:pic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80000" y="6478200"/>
            <a:ext cx="5092200" cy="227399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Florian Nolte &amp; Florian Discher</a:t>
            </a:r>
            <a:endParaRPr lang="de-DE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0"/>
          </p:nvPr>
        </p:nvSpPr>
        <p:spPr>
          <a:xfrm>
            <a:off x="6629400" y="6478200"/>
            <a:ext cx="2133600" cy="227399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BE1A3BF7-4AF2-4727-B51E-D6F6FE6A0741}" type="datetime1">
              <a:rPr lang="de-DE" smtClean="0"/>
              <a:pPr/>
              <a:t>05.01.2015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1080000" y="1643050"/>
            <a:ext cx="7683000" cy="4594262"/>
          </a:xfrm>
        </p:spPr>
        <p:txBody>
          <a:bodyPr numCol="2" spcCol="36000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pic>
        <p:nvPicPr>
          <p:cNvPr id="5" name="Grafik 4" descr="8-7-6-5-4-3-4-5-6-7-8_S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26842" y="428604"/>
            <a:ext cx="1260000" cy="968625"/>
          </a:xfrm>
          <a:prstGeom prst="rect">
            <a:avLst/>
          </a:prstGeom>
        </p:spPr>
      </p:pic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80000" y="6478200"/>
            <a:ext cx="5092200" cy="227399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Florian Nolte &amp; Florian Discher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6629400" y="6478200"/>
            <a:ext cx="2133600" cy="227399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17578DF6-1B74-4259-A008-CFA7D54D4D83}" type="datetime1">
              <a:rPr lang="de-DE" smtClean="0"/>
              <a:pPr/>
              <a:t>05.01.2015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589A6">
                <a:alpha val="71000"/>
              </a:srgbClr>
            </a:gs>
            <a:gs pos="73000">
              <a:srgbClr val="FFFFFF"/>
            </a:gs>
          </a:gsLst>
          <a:lin ang="19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80000" y="274638"/>
            <a:ext cx="6120000" cy="864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80000" y="2160000"/>
            <a:ext cx="7683000" cy="408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80000" y="6478200"/>
            <a:ext cx="5092200" cy="227399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Florian Nolte &amp; Florian Discher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2"/>
          </p:nvPr>
        </p:nvSpPr>
        <p:spPr>
          <a:xfrm>
            <a:off x="6629400" y="6478200"/>
            <a:ext cx="2133600" cy="227399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63F48211-DAB9-4967-98B6-325242F7AE97}" type="datetime1">
              <a:rPr lang="de-DE" smtClean="0"/>
              <a:pPr/>
              <a:t>05.01.2015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2000" kern="1200" baseline="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1080000" y="1571612"/>
            <a:ext cx="7683000" cy="4377668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Einlesen und </a:t>
            </a:r>
            <a:r>
              <a:rPr lang="de-DE" dirty="0" err="1" smtClean="0"/>
              <a:t>Einregeln</a:t>
            </a:r>
            <a:r>
              <a:rPr lang="de-DE" dirty="0" smtClean="0"/>
              <a:t> der Sollposition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Florian Nolte &amp; Florian Discher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E897-2607-419C-805D-D89D74F7AF7A}" type="datetime1">
              <a:rPr lang="de-DE" smtClean="0"/>
              <a:pPr/>
              <a:t>05.01.2015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Aufgaben</a:t>
            </a:r>
            <a:endParaRPr lang="de-DE" u="sng" dirty="0"/>
          </a:p>
        </p:txBody>
      </p:sp>
      <p:sp>
        <p:nvSpPr>
          <p:cNvPr id="11" name="Textfeld 10"/>
          <p:cNvSpPr txBox="1"/>
          <p:nvPr/>
        </p:nvSpPr>
        <p:spPr>
          <a:xfrm>
            <a:off x="1331640" y="5373216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DE" dirty="0" smtClean="0"/>
              <a:t>Erstellung eines </a:t>
            </a:r>
            <a:r>
              <a:rPr lang="de-DE" dirty="0" err="1" smtClean="0"/>
              <a:t>Simulink</a:t>
            </a:r>
            <a:r>
              <a:rPr lang="de-DE" dirty="0" smtClean="0"/>
              <a:t>-Modells mit dem DS1104SER_RX Block</a:t>
            </a:r>
            <a:endParaRPr lang="de-DE" dirty="0"/>
          </a:p>
        </p:txBody>
      </p:sp>
      <p:pic>
        <p:nvPicPr>
          <p:cNvPr id="1026" name="Picture 2" descr="C:\Users\Odin\Desktop\ASC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2924944"/>
            <a:ext cx="7123491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10" name="Rechteck 9"/>
          <p:cNvSpPr/>
          <p:nvPr/>
        </p:nvSpPr>
        <p:spPr>
          <a:xfrm>
            <a:off x="3347864" y="2924944"/>
            <a:ext cx="64807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1080000" y="1571612"/>
            <a:ext cx="7683000" cy="4377668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Einlesen und </a:t>
            </a:r>
            <a:r>
              <a:rPr lang="de-DE" dirty="0" err="1" smtClean="0"/>
              <a:t>Einregeln</a:t>
            </a:r>
            <a:r>
              <a:rPr lang="de-DE" dirty="0" smtClean="0"/>
              <a:t> der Sollposition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Florian Nolte &amp; Florian Discher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E897-2607-419C-805D-D89D74F7AF7A}" type="datetime1">
              <a:rPr lang="de-DE" smtClean="0"/>
              <a:pPr/>
              <a:t>05.01.2015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Aufgaben</a:t>
            </a:r>
            <a:endParaRPr lang="de-DE" u="sng" dirty="0"/>
          </a:p>
        </p:txBody>
      </p:sp>
      <p:pic>
        <p:nvPicPr>
          <p:cNvPr id="9" name="Grafik 8" descr="CD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476" y="2276872"/>
            <a:ext cx="6819048" cy="292381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403648" y="5445224"/>
            <a:ext cx="6819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DE" dirty="0" smtClean="0"/>
              <a:t>erfolgreicher Test des Modells in </a:t>
            </a:r>
            <a:r>
              <a:rPr lang="de-DE" dirty="0" err="1" smtClean="0"/>
              <a:t>ControlDesk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1080000" y="1571612"/>
            <a:ext cx="7683000" cy="4377668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Einlesen und </a:t>
            </a:r>
            <a:r>
              <a:rPr lang="de-DE" dirty="0" err="1" smtClean="0"/>
              <a:t>Einregeln</a:t>
            </a:r>
            <a:r>
              <a:rPr lang="de-DE" dirty="0" smtClean="0"/>
              <a:t> der Sollposition</a:t>
            </a:r>
          </a:p>
          <a:p>
            <a:pPr>
              <a:buNone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Konzept zur Auswertung der Positionsangabe</a:t>
            </a:r>
          </a:p>
          <a:p>
            <a:pPr>
              <a:buNone/>
            </a:pPr>
            <a:endParaRPr lang="de-DE" dirty="0" smtClean="0"/>
          </a:p>
          <a:p>
            <a:pPr lvl="1">
              <a:buFont typeface="Symbol" pitchFamily="18" charset="2"/>
              <a:buChar char="-"/>
            </a:pPr>
            <a:r>
              <a:rPr lang="de-DE" dirty="0" smtClean="0"/>
              <a:t>String:  „X10000Y12000Z08000F12345E“</a:t>
            </a:r>
          </a:p>
          <a:p>
            <a:pPr lvl="1">
              <a:buNone/>
            </a:pPr>
            <a:endParaRPr lang="de-DE" dirty="0" smtClean="0"/>
          </a:p>
          <a:p>
            <a:pPr lvl="1">
              <a:buFont typeface="Symbol" pitchFamily="18" charset="2"/>
              <a:buChar char="-"/>
            </a:pPr>
            <a:r>
              <a:rPr lang="de-DE" dirty="0" smtClean="0"/>
              <a:t>ASCII-Code: 88 49 48 48 48 48 89 49 50 48 48 48 90 48 56 48 48 48 70 49 50 51 52 53 69</a:t>
            </a:r>
          </a:p>
          <a:p>
            <a:pPr lvl="1">
              <a:buFont typeface="Symbol" pitchFamily="18" charset="2"/>
              <a:buChar char="-"/>
            </a:pPr>
            <a:endParaRPr lang="de-DE" dirty="0" smtClean="0"/>
          </a:p>
          <a:p>
            <a:pPr lvl="1">
              <a:buFont typeface="Symbol" pitchFamily="18" charset="2"/>
              <a:buChar char="-"/>
            </a:pPr>
            <a:r>
              <a:rPr lang="de-DE" dirty="0" smtClean="0"/>
              <a:t>Annahme: Ansteuerung der Y-Achse</a:t>
            </a:r>
          </a:p>
          <a:p>
            <a:pPr lvl="1">
              <a:buFont typeface="Symbol" pitchFamily="18" charset="2"/>
              <a:buChar char="-"/>
            </a:pPr>
            <a:endParaRPr lang="de-DE" b="1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Florian Nolte &amp; Florian Discher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E897-2607-419C-805D-D89D74F7AF7A}" type="datetime1">
              <a:rPr lang="de-DE" smtClean="0"/>
              <a:pPr/>
              <a:t>05.01.2015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Aufgaben</a:t>
            </a:r>
            <a:endParaRPr lang="de-DE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539552" y="1571612"/>
            <a:ext cx="8424040" cy="49065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Einlesen und </a:t>
            </a:r>
            <a:r>
              <a:rPr lang="de-DE" dirty="0" err="1" smtClean="0"/>
              <a:t>Einregeln</a:t>
            </a:r>
            <a:r>
              <a:rPr lang="de-DE" dirty="0" smtClean="0"/>
              <a:t> der Sollposition</a:t>
            </a:r>
          </a:p>
          <a:p>
            <a:pPr>
              <a:buNone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Konzept zur Auswertung der Positionsangabe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 lvl="1">
              <a:buFont typeface="Symbol" pitchFamily="18" charset="2"/>
              <a:buChar char="-"/>
            </a:pPr>
            <a:r>
              <a:rPr lang="de-DE" dirty="0" smtClean="0"/>
              <a:t>Betrachtung der Stellen 8 bis 12 des Strings</a:t>
            </a:r>
          </a:p>
          <a:p>
            <a:pPr lvl="1">
              <a:buNone/>
            </a:pPr>
            <a:r>
              <a:rPr lang="de-DE" dirty="0" smtClean="0"/>
              <a:t>	</a:t>
            </a:r>
            <a:r>
              <a:rPr lang="de-DE" dirty="0" smtClean="0">
                <a:sym typeface="Wingdings" pitchFamily="2" charset="2"/>
              </a:rPr>
              <a:t> 49 50 48 48 48</a:t>
            </a:r>
          </a:p>
          <a:p>
            <a:pPr lvl="1">
              <a:buNone/>
            </a:pPr>
            <a:endParaRPr lang="de-DE" dirty="0" smtClean="0">
              <a:sym typeface="Wingdings" pitchFamily="2" charset="2"/>
            </a:endParaRPr>
          </a:p>
          <a:p>
            <a:pPr lvl="1">
              <a:buFont typeface="Symbol" pitchFamily="18" charset="2"/>
              <a:buChar char="-"/>
            </a:pPr>
            <a:r>
              <a:rPr lang="de-DE" dirty="0" smtClean="0">
                <a:sym typeface="Wingdings" pitchFamily="2" charset="2"/>
              </a:rPr>
              <a:t>Jeweils 48 abziehen für tatsächlichen Zahlenwert: 1 2 0 0 0</a:t>
            </a:r>
          </a:p>
          <a:p>
            <a:pPr lvl="1">
              <a:buFont typeface="Symbol" pitchFamily="18" charset="2"/>
              <a:buChar char="-"/>
            </a:pPr>
            <a:endParaRPr lang="de-DE" dirty="0" smtClean="0">
              <a:sym typeface="Wingdings" pitchFamily="2" charset="2"/>
            </a:endParaRPr>
          </a:p>
          <a:p>
            <a:pPr lvl="1">
              <a:buFont typeface="Symbol" pitchFamily="18" charset="2"/>
              <a:buChar char="-"/>
            </a:pPr>
            <a:r>
              <a:rPr lang="de-DE" dirty="0" smtClean="0">
                <a:sym typeface="Wingdings" pitchFamily="2" charset="2"/>
              </a:rPr>
              <a:t>Zusammenführung: 1*10</a:t>
            </a:r>
            <a:r>
              <a:rPr lang="de-DE" baseline="30000" dirty="0" smtClean="0">
                <a:sym typeface="Wingdings" pitchFamily="2" charset="2"/>
              </a:rPr>
              <a:t>4</a:t>
            </a:r>
            <a:r>
              <a:rPr lang="de-DE" dirty="0" smtClean="0">
                <a:sym typeface="Wingdings" pitchFamily="2" charset="2"/>
              </a:rPr>
              <a:t> + 2*10</a:t>
            </a:r>
            <a:r>
              <a:rPr lang="de-DE" baseline="30000" dirty="0" smtClean="0">
                <a:sym typeface="Wingdings" pitchFamily="2" charset="2"/>
              </a:rPr>
              <a:t>3</a:t>
            </a:r>
            <a:r>
              <a:rPr lang="de-DE" dirty="0" smtClean="0">
                <a:sym typeface="Wingdings" pitchFamily="2" charset="2"/>
              </a:rPr>
              <a:t> +0*10</a:t>
            </a:r>
            <a:r>
              <a:rPr lang="de-DE" baseline="30000" dirty="0" smtClean="0">
                <a:sym typeface="Wingdings" pitchFamily="2" charset="2"/>
              </a:rPr>
              <a:t>2</a:t>
            </a:r>
            <a:r>
              <a:rPr lang="de-DE" dirty="0" smtClean="0">
                <a:sym typeface="Wingdings" pitchFamily="2" charset="2"/>
              </a:rPr>
              <a:t> +0*10</a:t>
            </a:r>
            <a:r>
              <a:rPr lang="de-DE" baseline="30000" dirty="0" smtClean="0">
                <a:sym typeface="Wingdings" pitchFamily="2" charset="2"/>
              </a:rPr>
              <a:t>1</a:t>
            </a:r>
            <a:r>
              <a:rPr lang="de-DE" dirty="0" smtClean="0">
                <a:sym typeface="Wingdings" pitchFamily="2" charset="2"/>
              </a:rPr>
              <a:t> +0*10</a:t>
            </a:r>
            <a:r>
              <a:rPr lang="de-DE" baseline="30000" dirty="0" smtClean="0">
                <a:sym typeface="Wingdings" pitchFamily="2" charset="2"/>
              </a:rPr>
              <a:t>0</a:t>
            </a:r>
            <a:r>
              <a:rPr lang="de-DE" dirty="0" smtClean="0">
                <a:sym typeface="Wingdings" pitchFamily="2" charset="2"/>
              </a:rPr>
              <a:t> =12000</a:t>
            </a:r>
          </a:p>
          <a:p>
            <a:pPr lvl="1">
              <a:buFont typeface="Symbol" pitchFamily="18" charset="2"/>
              <a:buChar char="-"/>
            </a:pPr>
            <a:endParaRPr lang="de-DE" dirty="0" smtClean="0">
              <a:sym typeface="Wingdings" pitchFamily="2" charset="2"/>
            </a:endParaRPr>
          </a:p>
          <a:p>
            <a:pPr lvl="1">
              <a:buFont typeface="Wingdings" pitchFamily="2" charset="2"/>
              <a:buChar char="Ø"/>
            </a:pPr>
            <a:r>
              <a:rPr lang="de-DE" b="1" dirty="0" smtClean="0">
                <a:sym typeface="Wingdings" pitchFamily="2" charset="2"/>
              </a:rPr>
              <a:t>Übergabe des ermittelten Wertes an das </a:t>
            </a:r>
            <a:r>
              <a:rPr lang="de-DE" b="1" dirty="0" err="1" smtClean="0">
                <a:sym typeface="Wingdings" pitchFamily="2" charset="2"/>
              </a:rPr>
              <a:t>Simulink</a:t>
            </a:r>
            <a:r>
              <a:rPr lang="de-DE" b="1" dirty="0" smtClean="0">
                <a:sym typeface="Wingdings" pitchFamily="2" charset="2"/>
              </a:rPr>
              <a:t>-Programm.</a:t>
            </a:r>
          </a:p>
          <a:p>
            <a:pPr lvl="1">
              <a:buFont typeface="Symbol" pitchFamily="18" charset="2"/>
              <a:buChar char="-"/>
            </a:pPr>
            <a:endParaRPr lang="de-DE" dirty="0" smtClean="0">
              <a:sym typeface="Wingdings" pitchFamily="2" charset="2"/>
            </a:endParaRPr>
          </a:p>
          <a:p>
            <a:pPr lvl="1">
              <a:buFont typeface="Symbol" pitchFamily="18" charset="2"/>
              <a:buChar char="-"/>
            </a:pPr>
            <a:endParaRPr lang="de-DE" dirty="0" smtClean="0">
              <a:sym typeface="Wingdings" pitchFamily="2" charset="2"/>
            </a:endParaRPr>
          </a:p>
          <a:p>
            <a:pPr lvl="1">
              <a:buNone/>
            </a:pPr>
            <a:endParaRPr lang="de-DE" dirty="0" smtClean="0">
              <a:sym typeface="Wingdings" pitchFamily="2" charset="2"/>
            </a:endParaRPr>
          </a:p>
          <a:p>
            <a:pPr lvl="1">
              <a:buFont typeface="Symbol" pitchFamily="18" charset="2"/>
              <a:buChar char="-"/>
            </a:pPr>
            <a:endParaRPr lang="de-DE" dirty="0" smtClean="0"/>
          </a:p>
          <a:p>
            <a:pPr lvl="1">
              <a:buFont typeface="Symbol" pitchFamily="18" charset="2"/>
              <a:buChar char="-"/>
            </a:pPr>
            <a:endParaRPr lang="de-DE" dirty="0" smtClean="0"/>
          </a:p>
          <a:p>
            <a:pPr lvl="1">
              <a:buNone/>
            </a:pPr>
            <a:endParaRPr lang="de-DE" dirty="0" smtClean="0"/>
          </a:p>
          <a:p>
            <a:pPr lvl="1">
              <a:buFont typeface="Symbol" pitchFamily="18" charset="2"/>
              <a:buChar char="-"/>
            </a:pPr>
            <a:endParaRPr lang="de-DE" dirty="0" smtClean="0"/>
          </a:p>
          <a:p>
            <a:pPr lvl="1">
              <a:buFont typeface="Symbol" pitchFamily="18" charset="2"/>
              <a:buChar char="-"/>
            </a:pPr>
            <a:endParaRPr lang="de-DE" b="1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Florian Nolte &amp; Florian Discher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E897-2607-419C-805D-D89D74F7AF7A}" type="datetime1">
              <a:rPr lang="de-DE" smtClean="0"/>
              <a:pPr/>
              <a:t>05.01.2015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Aufgaben</a:t>
            </a:r>
            <a:endParaRPr lang="de-DE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539552" y="1571612"/>
            <a:ext cx="8424040" cy="49065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Einlesen und </a:t>
            </a:r>
            <a:r>
              <a:rPr lang="de-DE" dirty="0" err="1" smtClean="0"/>
              <a:t>Einregeln</a:t>
            </a:r>
            <a:r>
              <a:rPr lang="de-DE" dirty="0" smtClean="0"/>
              <a:t> der Sollposition</a:t>
            </a:r>
          </a:p>
          <a:p>
            <a:pPr>
              <a:buNone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Konzept zur Auswertung des Vorschubs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 lvl="1">
              <a:buFont typeface="Symbol" pitchFamily="18" charset="2"/>
              <a:buChar char="-"/>
            </a:pPr>
            <a:r>
              <a:rPr lang="de-DE" dirty="0" smtClean="0">
                <a:sym typeface="Wingdings" pitchFamily="2" charset="2"/>
              </a:rPr>
              <a:t>Schrittmotor dreht 1,8° pro Schritt 200 Schritte / Umdrehung</a:t>
            </a:r>
          </a:p>
          <a:p>
            <a:pPr lvl="1">
              <a:buFont typeface="Symbol" pitchFamily="18" charset="2"/>
              <a:buChar char="-"/>
            </a:pPr>
            <a:endParaRPr lang="de-DE" dirty="0" smtClean="0">
              <a:sym typeface="Wingdings" pitchFamily="2" charset="2"/>
            </a:endParaRPr>
          </a:p>
          <a:p>
            <a:pPr lvl="1">
              <a:buFont typeface="Symbol" pitchFamily="18" charset="2"/>
              <a:buChar char="-"/>
            </a:pPr>
            <a:r>
              <a:rPr lang="de-DE" dirty="0" smtClean="0">
                <a:sym typeface="Wingdings" pitchFamily="2" charset="2"/>
              </a:rPr>
              <a:t>1 Schritt entspricht 0,033 mm Weg</a:t>
            </a:r>
          </a:p>
          <a:p>
            <a:pPr lvl="1">
              <a:buFont typeface="Symbol" pitchFamily="18" charset="2"/>
              <a:buChar char="-"/>
            </a:pPr>
            <a:endParaRPr lang="de-DE" dirty="0" smtClean="0">
              <a:sym typeface="Wingdings" pitchFamily="2" charset="2"/>
            </a:endParaRPr>
          </a:p>
          <a:p>
            <a:pPr lvl="1">
              <a:buNone/>
            </a:pPr>
            <a:r>
              <a:rPr lang="de-DE" dirty="0" smtClean="0">
                <a:sym typeface="Wingdings" pitchFamily="2" charset="2"/>
              </a:rPr>
              <a:t> 0,033 mm *200 Schritte = 6,6 mm Weg bei einer Umdrehung</a:t>
            </a:r>
          </a:p>
          <a:p>
            <a:pPr lvl="1">
              <a:buFont typeface="Symbol" pitchFamily="18" charset="2"/>
              <a:buChar char="-"/>
            </a:pPr>
            <a:endParaRPr lang="de-DE" dirty="0" smtClean="0">
              <a:sym typeface="Wingdings" pitchFamily="2" charset="2"/>
            </a:endParaRPr>
          </a:p>
          <a:p>
            <a:pPr lvl="1">
              <a:buNone/>
            </a:pPr>
            <a:endParaRPr lang="de-DE" dirty="0" smtClean="0">
              <a:sym typeface="Wingdings" pitchFamily="2" charset="2"/>
            </a:endParaRPr>
          </a:p>
          <a:p>
            <a:pPr lvl="1">
              <a:buFont typeface="Symbol" pitchFamily="18" charset="2"/>
              <a:buChar char="-"/>
            </a:pPr>
            <a:endParaRPr lang="de-DE" dirty="0" smtClean="0"/>
          </a:p>
          <a:p>
            <a:pPr lvl="1">
              <a:buFont typeface="Symbol" pitchFamily="18" charset="2"/>
              <a:buChar char="-"/>
            </a:pPr>
            <a:endParaRPr lang="de-DE" dirty="0" smtClean="0"/>
          </a:p>
          <a:p>
            <a:pPr lvl="1">
              <a:buNone/>
            </a:pPr>
            <a:endParaRPr lang="de-DE" dirty="0" smtClean="0"/>
          </a:p>
          <a:p>
            <a:pPr lvl="1">
              <a:buFont typeface="Symbol" pitchFamily="18" charset="2"/>
              <a:buChar char="-"/>
            </a:pPr>
            <a:endParaRPr lang="de-DE" dirty="0" smtClean="0"/>
          </a:p>
          <a:p>
            <a:pPr lvl="1">
              <a:buFont typeface="Symbol" pitchFamily="18" charset="2"/>
              <a:buChar char="-"/>
            </a:pPr>
            <a:endParaRPr lang="de-DE" b="1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Florian Nolte &amp; Florian Discher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E897-2607-419C-805D-D89D74F7AF7A}" type="datetime1">
              <a:rPr lang="de-DE" smtClean="0"/>
              <a:pPr/>
              <a:t>05.01.2015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Aufgaben</a:t>
            </a:r>
            <a:endParaRPr lang="de-DE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539552" y="1571612"/>
            <a:ext cx="8424040" cy="49065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Einlesen und </a:t>
            </a:r>
            <a:r>
              <a:rPr lang="de-DE" dirty="0" err="1" smtClean="0"/>
              <a:t>Einregeln</a:t>
            </a:r>
            <a:r>
              <a:rPr lang="de-DE" dirty="0" smtClean="0"/>
              <a:t> der Sollposition</a:t>
            </a:r>
          </a:p>
          <a:p>
            <a:pPr>
              <a:buNone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Konzept zur Auswertung des Vorschubs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 lvl="1">
              <a:buFont typeface="Symbol" pitchFamily="18" charset="2"/>
              <a:buChar char="-"/>
            </a:pPr>
            <a:r>
              <a:rPr lang="de-DE" u="sng" dirty="0" smtClean="0">
                <a:sym typeface="Wingdings" pitchFamily="2" charset="2"/>
              </a:rPr>
              <a:t>Beispielrechnung</a:t>
            </a:r>
          </a:p>
          <a:p>
            <a:pPr lvl="1">
              <a:buFont typeface="Symbol" pitchFamily="18" charset="2"/>
              <a:buChar char="-"/>
            </a:pPr>
            <a:endParaRPr lang="de-DE" u="sng" dirty="0" smtClean="0">
              <a:sym typeface="Wingdings" pitchFamily="2" charset="2"/>
            </a:endParaRPr>
          </a:p>
          <a:p>
            <a:pPr lvl="2">
              <a:buFont typeface="Symbol" pitchFamily="18" charset="2"/>
              <a:buChar char="-"/>
            </a:pPr>
            <a:r>
              <a:rPr lang="de-DE" dirty="0" smtClean="0">
                <a:sym typeface="Wingdings" pitchFamily="2" charset="2"/>
              </a:rPr>
              <a:t>Vorschubwert: 700 mm / min</a:t>
            </a:r>
          </a:p>
          <a:p>
            <a:pPr lvl="2">
              <a:buFont typeface="Symbol" pitchFamily="18" charset="2"/>
              <a:buChar char="-"/>
            </a:pPr>
            <a:endParaRPr lang="de-DE" dirty="0" smtClean="0">
              <a:sym typeface="Wingdings" pitchFamily="2" charset="2"/>
            </a:endParaRPr>
          </a:p>
          <a:p>
            <a:pPr lvl="2">
              <a:buFont typeface="Symbol" pitchFamily="18" charset="2"/>
              <a:buChar char="-"/>
            </a:pPr>
            <a:r>
              <a:rPr lang="de-DE" dirty="0" smtClean="0">
                <a:sym typeface="Wingdings" pitchFamily="2" charset="2"/>
              </a:rPr>
              <a:t>106,06 Umdrehungen / min</a:t>
            </a:r>
          </a:p>
          <a:p>
            <a:pPr lvl="2">
              <a:buFont typeface="Symbol" pitchFamily="18" charset="2"/>
              <a:buChar char="-"/>
            </a:pPr>
            <a:endParaRPr lang="de-DE" dirty="0" smtClean="0">
              <a:sym typeface="Wingdings" pitchFamily="2" charset="2"/>
            </a:endParaRPr>
          </a:p>
          <a:p>
            <a:pPr lvl="2">
              <a:buFont typeface="Symbol" pitchFamily="18" charset="2"/>
              <a:buChar char="-"/>
            </a:pPr>
            <a:r>
              <a:rPr lang="de-DE" dirty="0" smtClean="0">
                <a:sym typeface="Wingdings" pitchFamily="2" charset="2"/>
              </a:rPr>
              <a:t>1,77 Umdrehungen / sec</a:t>
            </a:r>
            <a:endParaRPr lang="de-DE" dirty="0" smtClean="0"/>
          </a:p>
          <a:p>
            <a:pPr lvl="1">
              <a:buNone/>
            </a:pPr>
            <a:endParaRPr lang="de-DE" dirty="0" smtClean="0"/>
          </a:p>
          <a:p>
            <a:pPr lvl="1">
              <a:buFont typeface="Symbol" pitchFamily="18" charset="2"/>
              <a:buChar char="-"/>
            </a:pPr>
            <a:endParaRPr lang="de-DE" dirty="0" smtClean="0"/>
          </a:p>
          <a:p>
            <a:pPr lvl="1">
              <a:buFont typeface="Symbol" pitchFamily="18" charset="2"/>
              <a:buChar char="-"/>
            </a:pPr>
            <a:endParaRPr lang="de-DE" b="1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Florian Nolte &amp; Florian Discher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E897-2607-419C-805D-D89D74F7AF7A}" type="datetime1">
              <a:rPr lang="de-DE" smtClean="0"/>
              <a:pPr/>
              <a:t>05.01.2015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Aufgaben</a:t>
            </a:r>
            <a:endParaRPr lang="de-DE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539552" y="1571612"/>
            <a:ext cx="8424040" cy="49065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Einlesen und </a:t>
            </a:r>
            <a:r>
              <a:rPr lang="de-DE" dirty="0" err="1" smtClean="0"/>
              <a:t>Einregeln</a:t>
            </a:r>
            <a:r>
              <a:rPr lang="de-DE" dirty="0" smtClean="0"/>
              <a:t> der Sollposition</a:t>
            </a:r>
          </a:p>
          <a:p>
            <a:pPr>
              <a:buNone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Konzept zur Auswertung des Vorschubs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 lvl="2">
              <a:buFont typeface="Symbol" pitchFamily="18" charset="2"/>
              <a:buChar char="-"/>
            </a:pPr>
            <a:r>
              <a:rPr lang="de-DE" dirty="0" smtClean="0"/>
              <a:t>1,77 Umdrehungen / s * 200 Schritte /Umdrehung = 354 Schritte / s</a:t>
            </a:r>
          </a:p>
          <a:p>
            <a:pPr lvl="2">
              <a:buFont typeface="Symbol" pitchFamily="18" charset="2"/>
              <a:buChar char="-"/>
            </a:pPr>
            <a:endParaRPr lang="de-DE" dirty="0" smtClean="0"/>
          </a:p>
          <a:p>
            <a:pPr lvl="2">
              <a:buFont typeface="Symbol" pitchFamily="18" charset="2"/>
              <a:buChar char="-"/>
            </a:pPr>
            <a:r>
              <a:rPr lang="de-DE" dirty="0" smtClean="0"/>
              <a:t>damit auch 354 Perioden / s</a:t>
            </a:r>
          </a:p>
          <a:p>
            <a:pPr lvl="2">
              <a:buFont typeface="Symbol" pitchFamily="18" charset="2"/>
              <a:buChar char="-"/>
            </a:pPr>
            <a:endParaRPr lang="de-DE" dirty="0" smtClean="0"/>
          </a:p>
          <a:p>
            <a:pPr lvl="2">
              <a:buFont typeface="Symbol" pitchFamily="18" charset="2"/>
              <a:buChar char="-"/>
            </a:pPr>
            <a:r>
              <a:rPr lang="de-DE" dirty="0" smtClean="0">
                <a:sym typeface="Wingdings" pitchFamily="2" charset="2"/>
              </a:rPr>
              <a:t>1000 </a:t>
            </a:r>
            <a:r>
              <a:rPr lang="de-DE" dirty="0" err="1" smtClean="0">
                <a:sym typeface="Wingdings" pitchFamily="2" charset="2"/>
              </a:rPr>
              <a:t>ms</a:t>
            </a:r>
            <a:r>
              <a:rPr lang="de-DE" dirty="0" smtClean="0">
                <a:sym typeface="Wingdings" pitchFamily="2" charset="2"/>
              </a:rPr>
              <a:t> / 354 Perioden = 2,82 </a:t>
            </a:r>
            <a:r>
              <a:rPr lang="de-DE" dirty="0" err="1" smtClean="0">
                <a:sym typeface="Wingdings" pitchFamily="2" charset="2"/>
              </a:rPr>
              <a:t>ms</a:t>
            </a:r>
            <a:r>
              <a:rPr lang="de-DE" dirty="0" smtClean="0">
                <a:sym typeface="Wingdings" pitchFamily="2" charset="2"/>
              </a:rPr>
              <a:t> </a:t>
            </a:r>
          </a:p>
          <a:p>
            <a:pPr lvl="2">
              <a:buFont typeface="Symbol" pitchFamily="18" charset="2"/>
              <a:buChar char="-"/>
            </a:pPr>
            <a:endParaRPr lang="de-DE" dirty="0" smtClean="0">
              <a:sym typeface="Wingdings" pitchFamily="2" charset="2"/>
            </a:endParaRPr>
          </a:p>
          <a:p>
            <a:pPr lvl="2">
              <a:buNone/>
            </a:pPr>
            <a:r>
              <a:rPr lang="de-DE" dirty="0" smtClean="0">
                <a:sym typeface="Wingdings" pitchFamily="2" charset="2"/>
              </a:rPr>
              <a:t> </a:t>
            </a:r>
            <a:r>
              <a:rPr lang="de-DE" b="1" dirty="0" smtClean="0">
                <a:sym typeface="Wingdings" pitchFamily="2" charset="2"/>
              </a:rPr>
              <a:t>die Periodendauer für den Pulsgenerator liegt also bei 2,82 </a:t>
            </a:r>
            <a:r>
              <a:rPr lang="de-DE" b="1" dirty="0" err="1" smtClean="0">
                <a:sym typeface="Wingdings" pitchFamily="2" charset="2"/>
              </a:rPr>
              <a:t>ms</a:t>
            </a:r>
            <a:endParaRPr lang="de-DE" b="1" dirty="0" smtClean="0"/>
          </a:p>
          <a:p>
            <a:pPr lvl="2">
              <a:buNone/>
            </a:pPr>
            <a:endParaRPr lang="de-DE" dirty="0" smtClean="0"/>
          </a:p>
          <a:p>
            <a:pPr lvl="2">
              <a:buNone/>
            </a:pPr>
            <a:r>
              <a:rPr lang="de-DE" b="1" dirty="0" smtClean="0"/>
              <a:t>Der eingelesene Vorschub kann somit eingesetzt werden.</a:t>
            </a:r>
          </a:p>
          <a:p>
            <a:pPr lvl="2">
              <a:buFont typeface="Symbol" pitchFamily="18" charset="2"/>
              <a:buChar char="-"/>
            </a:pPr>
            <a:endParaRPr lang="de-DE" dirty="0" smtClean="0"/>
          </a:p>
          <a:p>
            <a:pPr lvl="1">
              <a:buFont typeface="Symbol" pitchFamily="18" charset="2"/>
              <a:buChar char="-"/>
            </a:pPr>
            <a:endParaRPr lang="de-DE" dirty="0" smtClean="0"/>
          </a:p>
          <a:p>
            <a:pPr lvl="1">
              <a:buFont typeface="Symbol" pitchFamily="18" charset="2"/>
              <a:buChar char="-"/>
            </a:pPr>
            <a:endParaRPr lang="de-DE" b="1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Florian Nolte &amp; Florian Discher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E897-2607-419C-805D-D89D74F7AF7A}" type="datetime1">
              <a:rPr lang="de-DE" smtClean="0"/>
              <a:pPr/>
              <a:t>05.01.2015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Aufgaben</a:t>
            </a:r>
            <a:endParaRPr lang="de-DE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1080000" y="1571612"/>
            <a:ext cx="7683000" cy="4377668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Einbindung der Endschalter in die Software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 lvl="1">
              <a:buNone/>
            </a:pPr>
            <a:endParaRPr lang="de-DE" b="1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Florian Nolte &amp; Florian Discher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E897-2607-419C-805D-D89D74F7AF7A}" type="datetime1">
              <a:rPr lang="de-DE" smtClean="0"/>
              <a:pPr/>
              <a:t>05.01.2015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Aufgaben</a:t>
            </a:r>
            <a:endParaRPr lang="de-DE" u="sng" dirty="0"/>
          </a:p>
        </p:txBody>
      </p:sp>
      <p:pic>
        <p:nvPicPr>
          <p:cNvPr id="10" name="Grafik 9" descr="Endschal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204864"/>
            <a:ext cx="7668801" cy="33880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1080000" y="1571612"/>
            <a:ext cx="7683000" cy="4377668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Ergänzung eines Multiport-</a:t>
            </a:r>
            <a:r>
              <a:rPr lang="de-DE" dirty="0" err="1" smtClean="0"/>
              <a:t>switch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Umschaltung zwischen Programmablauf  mit Sollpositionsbestimmung und manuellem Verfahren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Drei Eingangszustände: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smtClean="0"/>
              <a:t>vorwärts fahren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smtClean="0"/>
              <a:t>rückwärts fahren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smtClean="0"/>
              <a:t>normaler Betrieb</a:t>
            </a:r>
          </a:p>
          <a:p>
            <a:pPr marL="914400" lvl="1" indent="-457200">
              <a:buFont typeface="+mj-lt"/>
              <a:buAutoNum type="arabicPeriod"/>
            </a:pPr>
            <a:endParaRPr lang="de-DE" dirty="0" smtClean="0"/>
          </a:p>
          <a:p>
            <a:pPr marL="514350" indent="-457200">
              <a:buFont typeface="Wingdings" pitchFamily="2" charset="2"/>
              <a:buChar char="Ø"/>
            </a:pPr>
            <a:r>
              <a:rPr lang="de-DE" b="1" dirty="0" smtClean="0"/>
              <a:t>Ermöglichung einer Art </a:t>
            </a:r>
            <a:r>
              <a:rPr lang="de-DE" b="1" dirty="0" err="1" smtClean="0"/>
              <a:t>Kalibrierfahrt</a:t>
            </a:r>
            <a:r>
              <a:rPr lang="de-DE" b="1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 lvl="1"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Florian Nolte &amp; Florian Discher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E897-2607-419C-805D-D89D74F7AF7A}" type="datetime1">
              <a:rPr lang="de-DE" smtClean="0"/>
              <a:pPr/>
              <a:t>05.01.2015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Aufgaben</a:t>
            </a:r>
            <a:endParaRPr lang="de-DE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1080000" y="2204864"/>
            <a:ext cx="7683000" cy="2865500"/>
          </a:xfrm>
        </p:spPr>
        <p:txBody>
          <a:bodyPr/>
          <a:lstStyle/>
          <a:p>
            <a:pPr>
              <a:buNone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 lvl="1"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Florian Nolte &amp; Florian Discher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E897-2607-419C-805D-D89D74F7AF7A}" type="datetime1">
              <a:rPr lang="de-DE" smtClean="0"/>
              <a:pPr/>
              <a:t>05.01.2015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Gesamtprogramm</a:t>
            </a:r>
            <a:endParaRPr lang="de-DE" u="sng" dirty="0"/>
          </a:p>
        </p:txBody>
      </p:sp>
      <p:pic>
        <p:nvPicPr>
          <p:cNvPr id="10" name="Grafik 9" descr="Übersicht_Simulink-Program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369" y="1484784"/>
            <a:ext cx="8287631" cy="465775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746244" y="1672214"/>
            <a:ext cx="7683000" cy="77726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de-DE" sz="2800" dirty="0" smtClean="0"/>
              <a:t>Ansteuerung einer Schrittmotor-Achse mit </a:t>
            </a:r>
            <a:r>
              <a:rPr lang="de-DE" sz="2800" dirty="0" err="1" smtClean="0"/>
              <a:t>DSpace</a:t>
            </a:r>
            <a:r>
              <a:rPr lang="de-DE" sz="2800" dirty="0" smtClean="0"/>
              <a:t> DS1104 und </a:t>
            </a:r>
            <a:r>
              <a:rPr lang="de-DE" sz="2800" dirty="0" err="1" smtClean="0"/>
              <a:t>Simulink</a:t>
            </a:r>
            <a:endParaRPr lang="de-DE" sz="28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Florian Nolte &amp; Florian Discher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D30-6A17-430C-86D8-553CA0F286E7}" type="datetime1">
              <a:rPr lang="de-DE" smtClean="0"/>
              <a:pPr/>
              <a:t>05.01.2015</a:t>
            </a:fld>
            <a:endParaRPr lang="de-DE" dirty="0"/>
          </a:p>
        </p:txBody>
      </p:sp>
      <p:pic>
        <p:nvPicPr>
          <p:cNvPr id="9" name="Grafik 8" descr="MATLAB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996952"/>
            <a:ext cx="3353900" cy="1268882"/>
          </a:xfrm>
          <a:prstGeom prst="rect">
            <a:avLst/>
          </a:prstGeom>
        </p:spPr>
      </p:pic>
      <p:pic>
        <p:nvPicPr>
          <p:cNvPr id="10" name="Grafik 9" descr="dSPACE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556" y="3195064"/>
            <a:ext cx="3599688" cy="755904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201264" y="4869160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latin typeface="Arial" pitchFamily="34" charset="0"/>
                <a:cs typeface="Arial" pitchFamily="34" charset="0"/>
              </a:rPr>
              <a:t>Produktionstechnik II Praktikum  Wintersemester 2014/2015</a:t>
            </a: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1080000" y="2204864"/>
            <a:ext cx="7683000" cy="28655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Konzeptumsetzung serielle Kommunikation und Substitution des Schiebereglers durch RX-Block in </a:t>
            </a:r>
            <a:r>
              <a:rPr lang="de-DE" dirty="0" err="1" smtClean="0"/>
              <a:t>Simulink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b="1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Einbindung eines Encoders zur Sendung von Rückgabewerten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Ergänzung für die Gesamtmaschine: Ansteuerung aller Achsen über die gleiche Software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 lvl="1"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Florian Nolte &amp; Florian Discher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E897-2607-419C-805D-D89D74F7AF7A}" type="datetime1">
              <a:rPr lang="de-DE" smtClean="0"/>
              <a:pPr/>
              <a:t>05.01.2015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Ausblick</a:t>
            </a:r>
            <a:endParaRPr lang="de-DE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1080000" y="1916832"/>
            <a:ext cx="7683000" cy="33123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de-DE" dirty="0" smtClean="0"/>
              <a:t>Aufgaben</a:t>
            </a:r>
          </a:p>
          <a:p>
            <a:pPr>
              <a:buNone/>
            </a:pP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Erstellt ein </a:t>
            </a:r>
            <a:r>
              <a:rPr lang="de-DE" dirty="0" err="1" smtClean="0"/>
              <a:t>Simulink</a:t>
            </a:r>
            <a:r>
              <a:rPr lang="de-DE" dirty="0" smtClean="0"/>
              <a:t>-Modell zur Anzeige eines Sinus auf einem Oszilloskop. Experimentiert dann mit den Parametern Amplitude, Frequenz, Phase und Offset.</a:t>
            </a:r>
          </a:p>
          <a:p>
            <a:pPr marL="457200" indent="-457200">
              <a:buFont typeface="+mj-lt"/>
              <a:buAutoNum type="arabicPeriod"/>
            </a:pP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Erstellt ein neues </a:t>
            </a:r>
            <a:r>
              <a:rPr lang="de-DE" dirty="0" err="1" smtClean="0"/>
              <a:t>Simulink</a:t>
            </a:r>
            <a:r>
              <a:rPr lang="de-DE" dirty="0" smtClean="0"/>
              <a:t>-Modell und zusätzlich eine </a:t>
            </a:r>
            <a:r>
              <a:rPr lang="de-DE" dirty="0" err="1" smtClean="0"/>
              <a:t>ControlDesk</a:t>
            </a:r>
            <a:r>
              <a:rPr lang="de-DE" dirty="0" smtClean="0"/>
              <a:t>- Oberfläche. Hier soll man während der Simulation die gleichen Parameter wie in Aufgabe 1 mithilfe von geeigneten Bedienelementen einstellen können. 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 lvl="1"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Florian Nolte &amp; Florian Discher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E897-2607-419C-805D-D89D74F7AF7A}" type="datetime1">
              <a:rPr lang="de-DE" smtClean="0"/>
              <a:pPr/>
              <a:t>05.01.2015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Aktiver Lernanteil</a:t>
            </a:r>
            <a:endParaRPr lang="de-DE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1080000" y="1916832"/>
            <a:ext cx="7683000" cy="3312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Vorgehen</a:t>
            </a:r>
          </a:p>
          <a:p>
            <a:pPr>
              <a:buNone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err="1" smtClean="0"/>
              <a:t>Matlab</a:t>
            </a:r>
            <a:r>
              <a:rPr lang="de-DE" dirty="0" smtClean="0"/>
              <a:t> 2013a öffnen</a:t>
            </a:r>
          </a:p>
          <a:p>
            <a:pPr>
              <a:buFont typeface="Arial" pitchFamily="34" charset="0"/>
              <a:buChar char="•"/>
            </a:pPr>
            <a:r>
              <a:rPr lang="de-DE" dirty="0" err="1" smtClean="0"/>
              <a:t>Dspace</a:t>
            </a:r>
            <a:r>
              <a:rPr lang="de-DE" dirty="0" smtClean="0"/>
              <a:t> Plattform rti1104 auswählen</a:t>
            </a:r>
          </a:p>
          <a:p>
            <a:pPr>
              <a:buFont typeface="Arial" pitchFamily="34" charset="0"/>
              <a:buChar char="•"/>
            </a:pPr>
            <a:r>
              <a:rPr lang="de-DE" dirty="0" err="1" smtClean="0"/>
              <a:t>Simulink</a:t>
            </a:r>
            <a:r>
              <a:rPr lang="de-DE" dirty="0" smtClean="0"/>
              <a:t> öffnen und neues Modell erzeugen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Blöcke auswählen, um Sinus auf Oszilloskop anzuzeigen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Simulation des Modells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Parameter verändern</a:t>
            </a:r>
          </a:p>
          <a:p>
            <a:pPr>
              <a:buNone/>
            </a:pPr>
            <a:endParaRPr lang="de-DE" dirty="0" smtClean="0"/>
          </a:p>
          <a:p>
            <a:pPr>
              <a:buFont typeface="Symbol" pitchFamily="18" charset="2"/>
              <a:buChar char="-"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 lvl="1"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Florian Nolte &amp; Florian Discher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E897-2607-419C-805D-D89D74F7AF7A}" type="datetime1">
              <a:rPr lang="de-DE" smtClean="0"/>
              <a:pPr/>
              <a:t>05.01.2015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Aktiver Lernanteil</a:t>
            </a:r>
            <a:endParaRPr lang="de-DE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1080000" y="1484784"/>
            <a:ext cx="7683000" cy="36724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Vorgehen</a:t>
            </a:r>
          </a:p>
          <a:p>
            <a:pPr>
              <a:buNone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Neues Modell erstellen zur Simulation in </a:t>
            </a:r>
            <a:r>
              <a:rPr lang="de-DE" dirty="0" err="1" smtClean="0"/>
              <a:t>Controldesk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err="1" smtClean="0"/>
              <a:t>built</a:t>
            </a:r>
            <a:r>
              <a:rPr lang="de-DE" dirty="0" smtClean="0"/>
              <a:t> model ausführen</a:t>
            </a:r>
          </a:p>
          <a:p>
            <a:pPr>
              <a:buFont typeface="Arial" pitchFamily="34" charset="0"/>
              <a:buChar char="•"/>
            </a:pPr>
            <a:r>
              <a:rPr lang="de-DE" dirty="0" err="1" smtClean="0"/>
              <a:t>Controldesk</a:t>
            </a:r>
            <a:r>
              <a:rPr lang="de-DE" dirty="0" smtClean="0"/>
              <a:t> 5.0 öffnen</a:t>
            </a:r>
          </a:p>
          <a:p>
            <a:pPr>
              <a:buFont typeface="Arial" pitchFamily="34" charset="0"/>
              <a:buChar char="•"/>
            </a:pPr>
            <a:r>
              <a:rPr lang="de-DE" dirty="0" err="1" smtClean="0"/>
              <a:t>sdf</a:t>
            </a:r>
            <a:r>
              <a:rPr lang="de-DE" dirty="0" smtClean="0"/>
              <a:t>-Datei auswählen und in die ds1104-Plattform ziehen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Neues </a:t>
            </a:r>
            <a:r>
              <a:rPr lang="de-DE" dirty="0" err="1" smtClean="0"/>
              <a:t>layout</a:t>
            </a:r>
            <a:r>
              <a:rPr lang="de-DE" dirty="0" smtClean="0"/>
              <a:t> erstellen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Plot erstellen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Instrumente erstellen, um z.B. Frequenz und Amplitude verändern zu können</a:t>
            </a:r>
          </a:p>
          <a:p>
            <a:pPr>
              <a:buNone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 lvl="1"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Florian Nolte &amp; Florian Discher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E897-2607-419C-805D-D89D74F7AF7A}" type="datetime1">
              <a:rPr lang="de-DE" smtClean="0"/>
              <a:pPr/>
              <a:t>05.01.2015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Aktiver Lernanteil</a:t>
            </a:r>
            <a:endParaRPr lang="de-DE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1080000" y="1988840"/>
            <a:ext cx="7683000" cy="338437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Praktikum hat verschiedene Möglichkeiten zur Ansteuerung eines Schrittmotors aufgezeigt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Erweiterung der Kenntnisse über </a:t>
            </a:r>
            <a:r>
              <a:rPr lang="de-DE" dirty="0" err="1" smtClean="0"/>
              <a:t>Matlab</a:t>
            </a:r>
            <a:r>
              <a:rPr lang="de-DE" dirty="0" smtClean="0"/>
              <a:t>/</a:t>
            </a:r>
            <a:r>
              <a:rPr lang="de-DE" dirty="0" err="1" smtClean="0"/>
              <a:t>Simulink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Erfahrungen mit der Bedienoberfläche </a:t>
            </a:r>
            <a:r>
              <a:rPr lang="de-DE" dirty="0" err="1" smtClean="0"/>
              <a:t>ControlDesk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Vorstellung weiterer Programme (SPS, </a:t>
            </a:r>
            <a:r>
              <a:rPr lang="de-DE" dirty="0" err="1" smtClean="0"/>
              <a:t>LabView</a:t>
            </a:r>
            <a:r>
              <a:rPr lang="de-DE" dirty="0" smtClean="0"/>
              <a:t>, </a:t>
            </a:r>
            <a:r>
              <a:rPr lang="de-DE" dirty="0" err="1" smtClean="0"/>
              <a:t>Arduino</a:t>
            </a:r>
            <a:r>
              <a:rPr lang="de-DE" dirty="0" smtClean="0"/>
              <a:t>)zur Wissenserweiterung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 lvl="1"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Florian Nolte &amp; Florian Discher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E897-2607-419C-805D-D89D74F7AF7A}" type="datetime1">
              <a:rPr lang="de-DE" smtClean="0"/>
              <a:pPr/>
              <a:t>05.01.2015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Schlusswort</a:t>
            </a:r>
            <a:endParaRPr lang="de-DE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Einleitung/Informationen zu </a:t>
            </a:r>
            <a:r>
              <a:rPr lang="de-DE" dirty="0" err="1" smtClean="0"/>
              <a:t>Simulink</a:t>
            </a:r>
            <a:r>
              <a:rPr lang="de-DE" dirty="0" smtClean="0"/>
              <a:t> und </a:t>
            </a:r>
            <a:r>
              <a:rPr lang="de-DE" dirty="0" err="1" smtClean="0"/>
              <a:t>Dspace</a:t>
            </a:r>
            <a:endParaRPr lang="de-DE" dirty="0" smtClean="0"/>
          </a:p>
          <a:p>
            <a:r>
              <a:rPr lang="de-DE" dirty="0" smtClean="0"/>
              <a:t>Ausgangssituation</a:t>
            </a:r>
          </a:p>
          <a:p>
            <a:r>
              <a:rPr lang="de-DE" dirty="0" smtClean="0"/>
              <a:t>Aufgaben</a:t>
            </a:r>
          </a:p>
          <a:p>
            <a:pPr lvl="1"/>
            <a:r>
              <a:rPr lang="de-DE" dirty="0" smtClean="0"/>
              <a:t>Programm-Review</a:t>
            </a:r>
          </a:p>
          <a:p>
            <a:pPr lvl="1"/>
            <a:r>
              <a:rPr lang="de-DE" dirty="0" smtClean="0"/>
              <a:t>Test der Endschalter</a:t>
            </a:r>
          </a:p>
          <a:p>
            <a:pPr lvl="1"/>
            <a:r>
              <a:rPr lang="de-DE" dirty="0" smtClean="0"/>
              <a:t>Einlesen und </a:t>
            </a:r>
            <a:r>
              <a:rPr lang="de-DE" dirty="0" err="1" smtClean="0"/>
              <a:t>Einregeln</a:t>
            </a:r>
            <a:r>
              <a:rPr lang="de-DE" dirty="0" smtClean="0"/>
              <a:t> der Soll-Position</a:t>
            </a:r>
          </a:p>
          <a:p>
            <a:pPr lvl="1"/>
            <a:r>
              <a:rPr lang="de-DE" dirty="0" smtClean="0"/>
              <a:t>Einbindung der Endschalter in die Software</a:t>
            </a:r>
          </a:p>
          <a:p>
            <a:pPr lvl="1"/>
            <a:r>
              <a:rPr lang="de-DE" dirty="0" smtClean="0"/>
              <a:t>Ergänzung eines Multiport-</a:t>
            </a:r>
            <a:r>
              <a:rPr lang="de-DE" dirty="0" err="1" smtClean="0"/>
              <a:t>switch</a:t>
            </a:r>
            <a:endParaRPr lang="de-DE" dirty="0" smtClean="0"/>
          </a:p>
          <a:p>
            <a:r>
              <a:rPr lang="de-DE" dirty="0" smtClean="0"/>
              <a:t>Gesamtprogramm</a:t>
            </a:r>
          </a:p>
          <a:p>
            <a:r>
              <a:rPr lang="de-DE" dirty="0" smtClean="0"/>
              <a:t>Ausblick </a:t>
            </a:r>
          </a:p>
          <a:p>
            <a:r>
              <a:rPr lang="de-DE" dirty="0" smtClean="0"/>
              <a:t>Aktiver Lernanteil</a:t>
            </a:r>
          </a:p>
          <a:p>
            <a:r>
              <a:rPr lang="de-DE" dirty="0" smtClean="0"/>
              <a:t>Schlusswort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Florian Nolte &amp; Florian Discher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B2A4-D27A-410F-AD13-B90B0BE2C2EC}" type="datetime1">
              <a:rPr lang="de-DE" smtClean="0"/>
              <a:pPr/>
              <a:t>05.01.2015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Inhalt</a:t>
            </a:r>
            <a:endParaRPr lang="de-DE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Simulink</a:t>
            </a:r>
            <a:endParaRPr lang="de-DE" dirty="0" smtClean="0"/>
          </a:p>
          <a:p>
            <a:pPr lvl="1"/>
            <a:r>
              <a:rPr lang="de-DE" dirty="0" smtClean="0"/>
              <a:t>Software vom Hersteller „The </a:t>
            </a:r>
            <a:r>
              <a:rPr lang="de-DE" dirty="0" err="1" smtClean="0"/>
              <a:t>MathWorks</a:t>
            </a:r>
            <a:r>
              <a:rPr lang="de-DE" dirty="0" smtClean="0"/>
              <a:t>“</a:t>
            </a:r>
          </a:p>
          <a:p>
            <a:pPr lvl="1"/>
            <a:r>
              <a:rPr lang="de-DE" dirty="0" smtClean="0"/>
              <a:t>Zusatzprodukt zu </a:t>
            </a:r>
            <a:r>
              <a:rPr lang="de-DE" dirty="0" err="1" smtClean="0"/>
              <a:t>Matlab</a:t>
            </a:r>
            <a:endParaRPr lang="de-DE" dirty="0" smtClean="0"/>
          </a:p>
          <a:p>
            <a:pPr lvl="1"/>
            <a:r>
              <a:rPr lang="de-DE" dirty="0" smtClean="0"/>
              <a:t>Modellierung mithilfe von kontinuierlichen oder diskreten grafischen Blöcken</a:t>
            </a:r>
          </a:p>
          <a:p>
            <a:pPr lvl="1">
              <a:buNone/>
            </a:pPr>
            <a:endParaRPr lang="de-DE" dirty="0" smtClean="0"/>
          </a:p>
          <a:p>
            <a:pPr lvl="1">
              <a:buNone/>
            </a:pPr>
            <a:endParaRPr lang="de-DE" dirty="0" smtClean="0"/>
          </a:p>
          <a:p>
            <a:pPr lvl="1">
              <a:buNone/>
            </a:pPr>
            <a:endParaRPr lang="de-DE" dirty="0" smtClean="0"/>
          </a:p>
          <a:p>
            <a:pPr lvl="1">
              <a:buNone/>
            </a:pPr>
            <a:endParaRPr lang="de-DE" dirty="0" smtClean="0"/>
          </a:p>
          <a:p>
            <a:pPr lvl="1">
              <a:buNone/>
            </a:pPr>
            <a:endParaRPr lang="de-DE" dirty="0" smtClean="0"/>
          </a:p>
          <a:p>
            <a:pPr lvl="1">
              <a:buNone/>
            </a:pPr>
            <a:endParaRPr lang="de-DE" dirty="0" smtClean="0"/>
          </a:p>
          <a:p>
            <a:pPr lvl="1">
              <a:buNone/>
            </a:pPr>
            <a:r>
              <a:rPr lang="de-DE" sz="1000" dirty="0" smtClean="0"/>
              <a:t>						</a:t>
            </a:r>
          </a:p>
          <a:p>
            <a:pPr lvl="1">
              <a:buNone/>
            </a:pPr>
            <a:r>
              <a:rPr lang="de-DE" sz="1000" dirty="0" smtClean="0"/>
              <a:t>						Quelle: ctms.engin.umich.edu</a:t>
            </a:r>
            <a:endParaRPr lang="de-DE" sz="10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Florian Nolte &amp; Florian Discher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30BF-1EE7-4BD9-8CC5-34F44DAE19F8}" type="datetime1">
              <a:rPr lang="de-DE" smtClean="0"/>
              <a:pPr/>
              <a:t>05.01.2015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27584" y="274638"/>
            <a:ext cx="6372416" cy="864000"/>
          </a:xfrm>
        </p:spPr>
        <p:txBody>
          <a:bodyPr/>
          <a:lstStyle/>
          <a:p>
            <a:r>
              <a:rPr lang="de-DE" u="sng" dirty="0" smtClean="0"/>
              <a:t>Einleitung/Informationen zu </a:t>
            </a:r>
            <a:r>
              <a:rPr lang="de-DE" u="sng" dirty="0" err="1" smtClean="0"/>
              <a:t>Simulink</a:t>
            </a:r>
            <a:r>
              <a:rPr lang="de-DE" u="sng" dirty="0" smtClean="0"/>
              <a:t> und </a:t>
            </a:r>
            <a:r>
              <a:rPr lang="de-DE" u="sng" dirty="0" err="1" smtClean="0"/>
              <a:t>Dspace</a:t>
            </a:r>
            <a:r>
              <a:rPr lang="de-DE" u="sng" dirty="0" smtClean="0"/>
              <a:t> (1/3)</a:t>
            </a:r>
            <a:endParaRPr lang="de-DE" u="sng" dirty="0"/>
          </a:p>
        </p:txBody>
      </p:sp>
      <p:pic>
        <p:nvPicPr>
          <p:cNvPr id="6" name="Grafik 5" descr="SimulinkBasicsTutorial_BuildingSystems_FinalMod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501008"/>
            <a:ext cx="5219048" cy="21142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1080000" y="1571612"/>
            <a:ext cx="7683000" cy="4593692"/>
          </a:xfrm>
        </p:spPr>
        <p:txBody>
          <a:bodyPr>
            <a:normAutofit/>
          </a:bodyPr>
          <a:lstStyle/>
          <a:p>
            <a:r>
              <a:rPr lang="de-DE" dirty="0" err="1" smtClean="0"/>
              <a:t>Dspace</a:t>
            </a:r>
            <a:endParaRPr lang="de-DE" dirty="0" smtClean="0"/>
          </a:p>
          <a:p>
            <a:pPr lvl="1"/>
            <a:r>
              <a:rPr lang="de-DE" dirty="0" smtClean="0"/>
              <a:t>Hauptsitz in Paderborn</a:t>
            </a:r>
          </a:p>
          <a:p>
            <a:pPr lvl="1"/>
            <a:r>
              <a:rPr lang="de-DE" dirty="0" smtClean="0"/>
              <a:t>Anbieter von Entwicklungswerkzeugen für Steuergeräte</a:t>
            </a:r>
          </a:p>
          <a:p>
            <a:pPr lvl="1">
              <a:buNone/>
            </a:pPr>
            <a:endParaRPr lang="de-DE" dirty="0" smtClean="0"/>
          </a:p>
          <a:p>
            <a:r>
              <a:rPr lang="de-DE" dirty="0" smtClean="0"/>
              <a:t>Hardware</a:t>
            </a:r>
          </a:p>
          <a:p>
            <a:pPr lvl="1"/>
            <a:r>
              <a:rPr lang="de-DE" dirty="0" smtClean="0"/>
              <a:t>DS 1104 R&amp;D Controller Board</a:t>
            </a:r>
          </a:p>
          <a:p>
            <a:pPr lvl="1"/>
            <a:r>
              <a:rPr lang="de-DE" dirty="0" smtClean="0"/>
              <a:t>CP1104  Connector Panel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Software</a:t>
            </a:r>
          </a:p>
          <a:p>
            <a:pPr lvl="1"/>
            <a:r>
              <a:rPr lang="de-DE" dirty="0" err="1" smtClean="0"/>
              <a:t>ControlDesk</a:t>
            </a:r>
            <a:endParaRPr lang="de-DE" dirty="0" smtClean="0"/>
          </a:p>
          <a:p>
            <a:pPr lvl="1">
              <a:buNone/>
            </a:pPr>
            <a:r>
              <a:rPr lang="de-DE" dirty="0" smtClean="0"/>
              <a:t>	</a:t>
            </a:r>
            <a:r>
              <a:rPr lang="de-DE" dirty="0" smtClean="0">
                <a:sym typeface="Wingdings" pitchFamily="2" charset="2"/>
              </a:rPr>
              <a:t>Überwachung und Kontrolle der erstellten Variablen im</a:t>
            </a:r>
          </a:p>
          <a:p>
            <a:pPr lvl="1">
              <a:buNone/>
            </a:pPr>
            <a:r>
              <a:rPr lang="de-DE" dirty="0" smtClean="0">
                <a:sym typeface="Wingdings" pitchFamily="2" charset="2"/>
              </a:rPr>
              <a:t>        </a:t>
            </a:r>
            <a:r>
              <a:rPr lang="de-DE" dirty="0" err="1" smtClean="0">
                <a:sym typeface="Wingdings" pitchFamily="2" charset="2"/>
              </a:rPr>
              <a:t>Simulink</a:t>
            </a:r>
            <a:r>
              <a:rPr lang="de-DE" dirty="0" smtClean="0">
                <a:sym typeface="Wingdings" pitchFamily="2" charset="2"/>
              </a:rPr>
              <a:t>-Modell</a:t>
            </a:r>
          </a:p>
          <a:p>
            <a:pPr lvl="1"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Florian Nolte &amp; Florian Discher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3379C-E372-4F5B-81B0-845B19499311}" type="datetime1">
              <a:rPr lang="de-DE" smtClean="0"/>
              <a:pPr/>
              <a:t>05.01.2015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827584" y="274638"/>
            <a:ext cx="6372416" cy="864000"/>
          </a:xfrm>
        </p:spPr>
        <p:txBody>
          <a:bodyPr/>
          <a:lstStyle/>
          <a:p>
            <a:r>
              <a:rPr lang="de-DE" u="sng" dirty="0" smtClean="0"/>
              <a:t>Einleitung/Informationen zu </a:t>
            </a:r>
            <a:r>
              <a:rPr lang="de-DE" u="sng" dirty="0" err="1" smtClean="0"/>
              <a:t>Simulink</a:t>
            </a:r>
            <a:r>
              <a:rPr lang="de-DE" u="sng" dirty="0" smtClean="0"/>
              <a:t> und </a:t>
            </a:r>
            <a:r>
              <a:rPr lang="de-DE" u="sng" dirty="0" err="1" smtClean="0"/>
              <a:t>Dspace</a:t>
            </a:r>
            <a:r>
              <a:rPr lang="de-DE" u="sng" dirty="0" smtClean="0"/>
              <a:t> (2/3)</a:t>
            </a:r>
            <a:endParaRPr lang="de-DE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 descr="ControlDes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2200" y="4581128"/>
            <a:ext cx="2590800" cy="1676400"/>
          </a:xfr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Florian Nolte &amp; Florian Discher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57DD-3786-4D20-8A32-75CC96A0C284}" type="datetime1">
              <a:rPr lang="de-DE" smtClean="0"/>
              <a:pPr/>
              <a:t>05.01.2015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55576" y="274638"/>
            <a:ext cx="6444424" cy="864000"/>
          </a:xfrm>
        </p:spPr>
        <p:txBody>
          <a:bodyPr/>
          <a:lstStyle/>
          <a:p>
            <a:r>
              <a:rPr lang="de-DE" u="sng" dirty="0" smtClean="0"/>
              <a:t>Einleitung/Informationen zu </a:t>
            </a:r>
            <a:r>
              <a:rPr lang="de-DE" u="sng" dirty="0" err="1" smtClean="0"/>
              <a:t>Simulink</a:t>
            </a:r>
            <a:r>
              <a:rPr lang="de-DE" u="sng" dirty="0" smtClean="0"/>
              <a:t> und </a:t>
            </a:r>
            <a:r>
              <a:rPr lang="de-DE" u="sng" dirty="0" err="1" smtClean="0"/>
              <a:t>Dspace</a:t>
            </a:r>
            <a:r>
              <a:rPr lang="de-DE" u="sng" dirty="0" smtClean="0"/>
              <a:t> (3/3)</a:t>
            </a:r>
            <a:endParaRPr lang="de-DE" u="sng" dirty="0"/>
          </a:p>
        </p:txBody>
      </p:sp>
      <p:pic>
        <p:nvPicPr>
          <p:cNvPr id="7" name="Grafik 6" descr="IMG_06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891" y="2852936"/>
            <a:ext cx="2784309" cy="2088232"/>
          </a:xfrm>
          <a:prstGeom prst="rect">
            <a:avLst/>
          </a:prstGeom>
        </p:spPr>
      </p:pic>
      <p:pic>
        <p:nvPicPr>
          <p:cNvPr id="8" name="Grafik 7" descr="DS11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04" y="1412776"/>
            <a:ext cx="3030716" cy="1800200"/>
          </a:xfrm>
          <a:prstGeom prst="rect">
            <a:avLst/>
          </a:prstGeom>
        </p:spPr>
      </p:pic>
      <p:cxnSp>
        <p:nvCxnSpPr>
          <p:cNvPr id="12" name="Form 11"/>
          <p:cNvCxnSpPr>
            <a:stCxn id="8" idx="2"/>
            <a:endCxn id="7" idx="1"/>
          </p:cNvCxnSpPr>
          <p:nvPr/>
        </p:nvCxnSpPr>
        <p:spPr>
          <a:xfrm rot="16200000" flipH="1">
            <a:off x="2275088" y="2784249"/>
            <a:ext cx="684076" cy="1541529"/>
          </a:xfrm>
          <a:prstGeom prst="bentConnector2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Form 13"/>
          <p:cNvCxnSpPr>
            <a:stCxn id="7" idx="2"/>
            <a:endCxn id="6" idx="1"/>
          </p:cNvCxnSpPr>
          <p:nvPr/>
        </p:nvCxnSpPr>
        <p:spPr>
          <a:xfrm rot="16200000" flipH="1">
            <a:off x="5237043" y="4484171"/>
            <a:ext cx="478160" cy="1392154"/>
          </a:xfrm>
          <a:prstGeom prst="bentConnector2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1080000" y="5805264"/>
            <a:ext cx="4096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Arial" pitchFamily="34" charset="0"/>
                <a:cs typeface="Arial" pitchFamily="34" charset="0"/>
              </a:rPr>
              <a:t>Quelle: http://project2009aetest.yolasite.com/pictures.php</a:t>
            </a:r>
            <a:endParaRPr lang="de-DE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080000" y="2060848"/>
            <a:ext cx="7683000" cy="3225540"/>
          </a:xfrm>
        </p:spPr>
        <p:txBody>
          <a:bodyPr/>
          <a:lstStyle/>
          <a:p>
            <a:r>
              <a:rPr lang="de-DE" dirty="0" smtClean="0"/>
              <a:t>Aufbau/Schaltplan zwischen Power </a:t>
            </a:r>
            <a:r>
              <a:rPr lang="de-DE" dirty="0" err="1" smtClean="0"/>
              <a:t>Supply</a:t>
            </a:r>
            <a:r>
              <a:rPr lang="de-DE" dirty="0" smtClean="0"/>
              <a:t>, </a:t>
            </a:r>
            <a:r>
              <a:rPr lang="de-DE" dirty="0" err="1" smtClean="0"/>
              <a:t>GeckoDrive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	Motoreinheit und CP1104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Regelkreis zum Vergleich zwischen Ist- und Sollposition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err="1" smtClean="0"/>
              <a:t>Simulink</a:t>
            </a:r>
            <a:r>
              <a:rPr lang="de-DE" dirty="0" smtClean="0"/>
              <a:t> Programm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err="1" smtClean="0"/>
              <a:t>ControlDesk</a:t>
            </a:r>
            <a:r>
              <a:rPr lang="de-DE" dirty="0" smtClean="0"/>
              <a:t>-Oberfläche zur Steuerung des Programms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Florian Nolte &amp; Florian Discher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A983-D3D1-4E62-BBC8-8863CCC3BDE4}" type="datetime1">
              <a:rPr lang="de-DE" smtClean="0"/>
              <a:pPr/>
              <a:t>05.01.2015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080000" y="476672"/>
            <a:ext cx="6120000" cy="864000"/>
          </a:xfrm>
        </p:spPr>
        <p:txBody>
          <a:bodyPr/>
          <a:lstStyle/>
          <a:p>
            <a:r>
              <a:rPr lang="de-DE" u="sng" dirty="0" smtClean="0"/>
              <a:t>Ausgangssituation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467544" y="1571612"/>
            <a:ext cx="8295456" cy="4377668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Programm-Review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Bausteine:</a:t>
            </a:r>
          </a:p>
          <a:p>
            <a:pPr>
              <a:buFont typeface="Wingdings" pitchFamily="2" charset="2"/>
              <a:buChar char="Ø"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Ovale als Kontrollpunkte</a:t>
            </a:r>
          </a:p>
          <a:p>
            <a:pPr>
              <a:buFont typeface="Wingdings" pitchFamily="2" charset="2"/>
              <a:buChar char="Ø"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Rechtecke als Operationen</a:t>
            </a:r>
          </a:p>
          <a:p>
            <a:pPr>
              <a:buFont typeface="Wingdings" pitchFamily="2" charset="2"/>
              <a:buChar char="Ø"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Rauten als Verzweigungen</a:t>
            </a:r>
          </a:p>
          <a:p>
            <a:pPr>
              <a:buFont typeface="Wingdings" pitchFamily="2" charset="2"/>
              <a:buChar char="Ø"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Verbindungspfeile</a:t>
            </a:r>
          </a:p>
          <a:p>
            <a:pPr>
              <a:buFont typeface="Wingdings" pitchFamily="2" charset="2"/>
              <a:buChar char="Ø"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Florian Nolte &amp; Florian Discher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E897-2607-419C-805D-D89D74F7AF7A}" type="datetime1">
              <a:rPr lang="de-DE" smtClean="0"/>
              <a:pPr/>
              <a:t>05.01.2015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Aufgaben</a:t>
            </a:r>
            <a:endParaRPr lang="de-DE" u="sng" dirty="0"/>
          </a:p>
        </p:txBody>
      </p:sp>
      <p:pic>
        <p:nvPicPr>
          <p:cNvPr id="10" name="Grafik 9" descr="Ablaufdiagramm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440" y="3409560"/>
            <a:ext cx="69120" cy="38880"/>
          </a:xfrm>
          <a:prstGeom prst="rect">
            <a:avLst/>
          </a:prstGeom>
        </p:spPr>
      </p:pic>
      <p:pic>
        <p:nvPicPr>
          <p:cNvPr id="14" name="Grafik 13" descr="Ablaufdiagramm_-_Achsenansteuerung_mit_DSpa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992" y="1571612"/>
            <a:ext cx="4490008" cy="465061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1080000" y="1571612"/>
            <a:ext cx="7683000" cy="4377668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Einbindung und Test der Endschalter</a:t>
            </a:r>
          </a:p>
          <a:p>
            <a:pPr>
              <a:buNone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Einbindung zunächst direkt über den </a:t>
            </a:r>
            <a:r>
              <a:rPr lang="de-DE" dirty="0" err="1" smtClean="0"/>
              <a:t>GeckoDrive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Schalter </a:t>
            </a:r>
            <a:r>
              <a:rPr lang="de-DE" dirty="0" smtClean="0"/>
              <a:t>nicht im </a:t>
            </a:r>
            <a:r>
              <a:rPr lang="de-DE" dirty="0" err="1" smtClean="0"/>
              <a:t>Simulinkmodell</a:t>
            </a:r>
            <a:r>
              <a:rPr lang="de-DE" dirty="0" smtClean="0"/>
              <a:t> integriert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r>
              <a:rPr lang="de-DE" b="1" dirty="0" smtClean="0"/>
              <a:t>Funktion Gegeben, aber keine Überwachung durch die Software</a:t>
            </a:r>
            <a:endParaRPr lang="de-DE" b="1" dirty="0" smtClean="0"/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Florian Nolte &amp; Florian Discher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E897-2607-419C-805D-D89D74F7AF7A}" type="datetime1">
              <a:rPr lang="de-DE" smtClean="0"/>
              <a:pPr/>
              <a:t>05.01.2015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Aufgaben</a:t>
            </a:r>
            <a:endParaRPr lang="de-DE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0622_HSHL_Präsentationsvorlage_animie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100622_HSHL_Präsentationsvorlage_animiert</Template>
  <TotalTime>0</TotalTime>
  <Words>736</Words>
  <Application>Microsoft Office PowerPoint</Application>
  <PresentationFormat>Bildschirmpräsentation (4:3)</PresentationFormat>
  <Paragraphs>387</Paragraphs>
  <Slides>25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100622_HSHL_Präsentationsvorlage_animiert</vt:lpstr>
      <vt:lpstr>Folie 1</vt:lpstr>
      <vt:lpstr>Folie 2</vt:lpstr>
      <vt:lpstr>Inhalt</vt:lpstr>
      <vt:lpstr>Einleitung/Informationen zu Simulink und Dspace (1/3)</vt:lpstr>
      <vt:lpstr>Einleitung/Informationen zu Simulink und Dspace (2/3)</vt:lpstr>
      <vt:lpstr>Einleitung/Informationen zu Simulink und Dspace (3/3)</vt:lpstr>
      <vt:lpstr>Ausgangssituation </vt:lpstr>
      <vt:lpstr>Aufgaben</vt:lpstr>
      <vt:lpstr>Aufgaben</vt:lpstr>
      <vt:lpstr>Aufgaben</vt:lpstr>
      <vt:lpstr>Aufgaben</vt:lpstr>
      <vt:lpstr>Aufgaben</vt:lpstr>
      <vt:lpstr>Aufgaben</vt:lpstr>
      <vt:lpstr>Aufgaben</vt:lpstr>
      <vt:lpstr>Aufgaben</vt:lpstr>
      <vt:lpstr>Aufgaben</vt:lpstr>
      <vt:lpstr>Aufgaben</vt:lpstr>
      <vt:lpstr>Aufgaben</vt:lpstr>
      <vt:lpstr>Gesamtprogramm</vt:lpstr>
      <vt:lpstr>Ausblick</vt:lpstr>
      <vt:lpstr>Aktiver Lernanteil</vt:lpstr>
      <vt:lpstr>Aktiver Lernanteil</vt:lpstr>
      <vt:lpstr>Aktiver Lernanteil</vt:lpstr>
      <vt:lpstr>Schlusswort</vt:lpstr>
      <vt:lpstr>Folie 25</vt:lpstr>
    </vt:vector>
  </TitlesOfParts>
  <Company>Fujitsu Technology Solutions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Discher</cp:lastModifiedBy>
  <cp:revision>34</cp:revision>
  <dcterms:created xsi:type="dcterms:W3CDTF">2014-12-16T14:27:20Z</dcterms:created>
  <dcterms:modified xsi:type="dcterms:W3CDTF">2015-01-05T08:51:29Z</dcterms:modified>
</cp:coreProperties>
</file>