
<file path=[Content_Types].xml><?xml version="1.0" encoding="utf-8"?>
<Types xmlns="http://schemas.openxmlformats.org/package/2006/content-types">
  <Default Extension="bin" ContentType="application/vnd.openxmlformats-officedocument.oleObject"/>
  <Default Extension="tmp" ContentType="image/png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686" r:id="rId2"/>
    <p:sldMasterId id="2147483699" r:id="rId3"/>
    <p:sldMasterId id="2147483712" r:id="rId4"/>
  </p:sldMasterIdLst>
  <p:notesMasterIdLst>
    <p:notesMasterId r:id="rId36"/>
  </p:notesMasterIdLst>
  <p:handoutMasterIdLst>
    <p:handoutMasterId r:id="rId37"/>
  </p:handoutMasterIdLst>
  <p:sldIdLst>
    <p:sldId id="256" r:id="rId5"/>
    <p:sldId id="257" r:id="rId6"/>
    <p:sldId id="258" r:id="rId7"/>
    <p:sldId id="274" r:id="rId8"/>
    <p:sldId id="272" r:id="rId9"/>
    <p:sldId id="278" r:id="rId10"/>
    <p:sldId id="276" r:id="rId11"/>
    <p:sldId id="273" r:id="rId12"/>
    <p:sldId id="267" r:id="rId13"/>
    <p:sldId id="279" r:id="rId14"/>
    <p:sldId id="261" r:id="rId15"/>
    <p:sldId id="259" r:id="rId16"/>
    <p:sldId id="280" r:id="rId17"/>
    <p:sldId id="266" r:id="rId18"/>
    <p:sldId id="270" r:id="rId19"/>
    <p:sldId id="283" r:id="rId20"/>
    <p:sldId id="292" r:id="rId21"/>
    <p:sldId id="284" r:id="rId22"/>
    <p:sldId id="293" r:id="rId23"/>
    <p:sldId id="282" r:id="rId24"/>
    <p:sldId id="263" r:id="rId25"/>
    <p:sldId id="288" r:id="rId26"/>
    <p:sldId id="294" r:id="rId27"/>
    <p:sldId id="285" r:id="rId28"/>
    <p:sldId id="286" r:id="rId29"/>
    <p:sldId id="262" r:id="rId30"/>
    <p:sldId id="264" r:id="rId31"/>
    <p:sldId id="289" r:id="rId32"/>
    <p:sldId id="291" r:id="rId33"/>
    <p:sldId id="290" r:id="rId34"/>
    <p:sldId id="275" r:id="rId35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9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55" autoAdjust="0"/>
  </p:normalViewPr>
  <p:slideViewPr>
    <p:cSldViewPr>
      <p:cViewPr varScale="1">
        <p:scale>
          <a:sx n="86" d="100"/>
          <a:sy n="86" d="100"/>
        </p:scale>
        <p:origin x="-810" y="-90"/>
      </p:cViewPr>
      <p:guideLst>
        <p:guide orient="horz" pos="1484"/>
        <p:guide pos="1034"/>
        <p:guide pos="56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5FDC1-5ABE-4CC7-830C-6B923C6E0376}" type="datetimeFigureOut">
              <a:rPr lang="de-DE" smtClean="0"/>
              <a:t>06.01.2017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ECBFB-C8DA-44A3-BDD7-2257192BA15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3048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9D709-8D32-465B-85D7-EFDBA26B9D08}" type="datetimeFigureOut">
              <a:rPr lang="de-DE" smtClean="0"/>
              <a:t>06.01.2017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1FAF3-AEBE-4251-98E0-4E80E62F765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7504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09428" y="1597819"/>
            <a:ext cx="7056784" cy="110251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09428" y="2913484"/>
            <a:ext cx="7056784" cy="131445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331639" y="4731990"/>
            <a:ext cx="7812361" cy="411509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 des Präsentators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523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94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24946" y="204788"/>
            <a:ext cx="4021286" cy="43898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29408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B1D5-9C0C-4333-9153-E90BC3683DD1}" type="datetime1">
              <a:rPr lang="de-DE" smtClean="0"/>
              <a:t>06.01.2017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CFC9-B09C-4EE1-A913-28AD4EBF4F6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Qualitätssicherung in der Schraubenindustrie</a:t>
            </a:r>
            <a:endParaRPr lang="de-DE" dirty="0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01397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48384" y="4056434"/>
            <a:ext cx="5580000" cy="603547"/>
          </a:xfrm>
        </p:spPr>
        <p:txBody>
          <a:bodyPr anchor="t">
            <a:normAutofit/>
          </a:bodyPr>
          <a:lstStyle>
            <a:lvl1pPr algn="ctr">
              <a:defRPr sz="1600" b="1"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448384" y="771550"/>
            <a:ext cx="5580000" cy="32301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F53C-4140-4EDD-B7F5-363897D0F0ED}" type="datetime1">
              <a:rPr lang="de-DE" smtClean="0"/>
              <a:t>06.01.2017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CFC9-B09C-4EE1-A913-28AD4EBF4F6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Qualitätssicherung in der Schraubenindustrie</a:t>
            </a:r>
            <a:endParaRPr lang="de-DE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1529408" y="206334"/>
            <a:ext cx="720000" cy="421200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de-DE" dirty="0" smtClean="0"/>
              <a:t>Nr.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2351640" y="205979"/>
            <a:ext cx="6594591" cy="421200"/>
          </a:xfrm>
        </p:spPr>
        <p:txBody>
          <a:bodyPr anchor="ctr"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8713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29408" y="771550"/>
            <a:ext cx="7416824" cy="382307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F4CB-A6C5-4EA7-86D9-0540800A5C54}" type="datetime1">
              <a:rPr lang="de-DE" smtClean="0"/>
              <a:t>06.01.2017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CFC9-B09C-4EE1-A913-28AD4EBF4F6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Qualitätssicherung in der Schraubenindustrie</a:t>
            </a:r>
            <a:endParaRPr lang="de-DE" dirty="0"/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1529408" y="206334"/>
            <a:ext cx="720000" cy="421200"/>
          </a:xfrm>
        </p:spPr>
        <p:txBody>
          <a:bodyPr anchor="ctr">
            <a:noAutofit/>
          </a:bodyPr>
          <a:lstStyle>
            <a:lvl1pPr marL="0" indent="0" algn="l">
              <a:buNone/>
              <a:defRPr sz="27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de-DE" dirty="0" smtClean="0"/>
              <a:t>Nr.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2351641" y="205979"/>
            <a:ext cx="6594591" cy="421555"/>
          </a:xfrm>
        </p:spPr>
        <p:txBody>
          <a:bodyPr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28561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09428" y="1597819"/>
            <a:ext cx="7056784" cy="110251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09428" y="2913484"/>
            <a:ext cx="7056784" cy="131445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331639" y="4731990"/>
            <a:ext cx="7812361" cy="411509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 des Präsentators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210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9408" y="771550"/>
            <a:ext cx="7416824" cy="382307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9931E3-2437-4A45-BAD3-5C372E48FFED}" type="datetime1">
              <a:rPr lang="de-DE" smtClean="0">
                <a:solidFill>
                  <a:prstClr val="white"/>
                </a:solidFill>
              </a:rPr>
              <a:pPr/>
              <a:t>06.01.2017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F7CFC9-B09C-4EE1-A913-28AD4EBF4F6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7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Qualitätssicherung in der Schraubenindustrie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9" name="Titel 11"/>
          <p:cNvSpPr>
            <a:spLocks noGrp="1"/>
          </p:cNvSpPr>
          <p:nvPr>
            <p:ph type="title"/>
          </p:nvPr>
        </p:nvSpPr>
        <p:spPr>
          <a:xfrm>
            <a:off x="2351641" y="205979"/>
            <a:ext cx="6594591" cy="421555"/>
          </a:xfrm>
        </p:spPr>
        <p:txBody>
          <a:bodyPr>
            <a:noAutofit/>
          </a:bodyPr>
          <a:lstStyle>
            <a:lvl1pPr algn="l">
              <a:defRPr sz="2400"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Textplatzhalt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1529408" y="206334"/>
            <a:ext cx="720000" cy="421200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de-DE" dirty="0" smtClean="0"/>
              <a:t>Nr.</a:t>
            </a:r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420100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ohne Kapitel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9408" y="771550"/>
            <a:ext cx="7416824" cy="382307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A78E7F-36A1-4038-9EBA-4BA19D923A50}" type="datetime1">
              <a:rPr lang="de-DE" smtClean="0">
                <a:solidFill>
                  <a:prstClr val="white"/>
                </a:solidFill>
              </a:rPr>
              <a:pPr/>
              <a:t>06.01.2017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7F7CFC9-B09C-4EE1-A913-28AD4EBF4F6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1529408" y="205979"/>
            <a:ext cx="7416824" cy="421555"/>
          </a:xfrm>
        </p:spPr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7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Qualitätssicherung in der Schraubenindustrie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95827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3808" y="3305176"/>
            <a:ext cx="5687008" cy="1021556"/>
          </a:xfrm>
        </p:spPr>
        <p:txBody>
          <a:bodyPr anchor="t">
            <a:normAutofit/>
          </a:bodyPr>
          <a:lstStyle>
            <a:lvl1pPr algn="l">
              <a:defRPr sz="2700" b="1" cap="none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1CB6-E560-4DB1-987B-0ED5AA691F0F}" type="datetime1">
              <a:rPr lang="de-DE" smtClean="0">
                <a:solidFill>
                  <a:prstClr val="white"/>
                </a:solidFill>
              </a:rPr>
              <a:pPr/>
              <a:t>06.01.2017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CFC9-B09C-4EE1-A913-28AD4EBF4F6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Qualitätssicherung in der Schraubenindustrie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051720" y="3291830"/>
            <a:ext cx="720725" cy="1022400"/>
          </a:xfrm>
        </p:spPr>
        <p:txBody>
          <a:bodyPr>
            <a:normAutofit/>
          </a:bodyPr>
          <a:lstStyle>
            <a:lvl1pPr marL="0" indent="0">
              <a:buNone/>
              <a:defRPr sz="2700" b="1">
                <a:solidFill>
                  <a:srgbClr val="002060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Nr.</a:t>
            </a:r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8"/>
          </p:nvPr>
        </p:nvSpPr>
        <p:spPr>
          <a:xfrm>
            <a:off x="2051050" y="267495"/>
            <a:ext cx="6481763" cy="2951956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355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29408" y="771550"/>
            <a:ext cx="3636000" cy="381642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10232" y="771550"/>
            <a:ext cx="3636000" cy="381642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6BEB-3255-4C43-A268-197B84C82217}" type="datetime1">
              <a:rPr lang="de-DE" smtClean="0">
                <a:solidFill>
                  <a:prstClr val="white"/>
                </a:solidFill>
              </a:rPr>
              <a:pPr/>
              <a:t>06.01.2017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CFC9-B09C-4EE1-A913-28AD4EBF4F6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Qualitätssicherung in der Schraubenindustrie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2351641" y="205979"/>
            <a:ext cx="6594591" cy="421555"/>
          </a:xfrm>
        </p:spPr>
        <p:txBody>
          <a:bodyPr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Textplatzhalt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1529408" y="206334"/>
            <a:ext cx="720000" cy="421200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de-DE" dirty="0" smtClean="0"/>
              <a:t>Nr.</a:t>
            </a: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05250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9408" y="771550"/>
            <a:ext cx="3636000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29408" y="1251370"/>
            <a:ext cx="3636000" cy="33366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310232" y="771550"/>
            <a:ext cx="3636000" cy="52465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310232" y="1251372"/>
            <a:ext cx="3636000" cy="333660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AD10-6FF4-43AB-9F1D-796E7A70D0E5}" type="datetime1">
              <a:rPr lang="de-DE" smtClean="0">
                <a:solidFill>
                  <a:prstClr val="white"/>
                </a:solidFill>
              </a:rPr>
              <a:pPr/>
              <a:t>06.01.2017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Qualitätssicherung in der Schraubenindustrie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CFC9-B09C-4EE1-A913-28AD4EBF4F6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2351641" y="205979"/>
            <a:ext cx="6594591" cy="421555"/>
          </a:xfrm>
        </p:spPr>
        <p:txBody>
          <a:bodyPr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Textplatzhalt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1529408" y="206334"/>
            <a:ext cx="720000" cy="421200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de-DE" dirty="0" smtClean="0"/>
              <a:t>Nr.</a:t>
            </a:r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53254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5661-E08E-4DF4-A528-5590F5560EF1}" type="datetime1">
              <a:rPr lang="de-DE" smtClean="0">
                <a:solidFill>
                  <a:prstClr val="white"/>
                </a:solidFill>
              </a:rPr>
              <a:pPr/>
              <a:t>06.01.2017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CFC9-B09C-4EE1-A913-28AD4EBF4F6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Qualitätssicherung in der Schraubenindustrie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9" name="Titel 11"/>
          <p:cNvSpPr>
            <a:spLocks noGrp="1"/>
          </p:cNvSpPr>
          <p:nvPr>
            <p:ph type="title"/>
          </p:nvPr>
        </p:nvSpPr>
        <p:spPr>
          <a:xfrm>
            <a:off x="2351641" y="205979"/>
            <a:ext cx="6594591" cy="421555"/>
          </a:xfrm>
        </p:spPr>
        <p:txBody>
          <a:bodyPr>
            <a:noAutofit/>
          </a:bodyPr>
          <a:lstStyle>
            <a:lvl1pPr algn="l">
              <a:defRPr sz="2400"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1529408" y="206334"/>
            <a:ext cx="720000" cy="421200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de-DE" dirty="0" smtClean="0"/>
              <a:t>Nr.</a:t>
            </a:r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7690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9408" y="771550"/>
            <a:ext cx="7416824" cy="382307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9931E3-2437-4A45-BAD3-5C372E48FFED}" type="datetime1">
              <a:rPr lang="de-DE" smtClean="0"/>
              <a:t>06.01.2017</a:t>
            </a:fld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F7CFC9-B09C-4EE1-A913-28AD4EBF4F6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7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Qualitätssicherung in der Schraubenindustrie</a:t>
            </a:r>
            <a:endParaRPr lang="de-DE" dirty="0"/>
          </a:p>
        </p:txBody>
      </p:sp>
      <p:sp>
        <p:nvSpPr>
          <p:cNvPr id="9" name="Titel 11"/>
          <p:cNvSpPr>
            <a:spLocks noGrp="1"/>
          </p:cNvSpPr>
          <p:nvPr>
            <p:ph type="title"/>
          </p:nvPr>
        </p:nvSpPr>
        <p:spPr>
          <a:xfrm>
            <a:off x="2351641" y="205979"/>
            <a:ext cx="6594591" cy="421555"/>
          </a:xfrm>
        </p:spPr>
        <p:txBody>
          <a:bodyPr>
            <a:noAutofit/>
          </a:bodyPr>
          <a:lstStyle>
            <a:lvl1pPr algn="l">
              <a:defRPr sz="2400"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Textplatzhalt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1529408" y="206334"/>
            <a:ext cx="720000" cy="421200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de-DE" dirty="0" smtClean="0"/>
              <a:t>Nr.</a:t>
            </a:r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272890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hne Kapitel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CDB9-CFCB-4961-9B4F-58F506170D6E}" type="datetime1">
              <a:rPr lang="de-DE" smtClean="0">
                <a:solidFill>
                  <a:prstClr val="white"/>
                </a:solidFill>
              </a:rPr>
              <a:pPr/>
              <a:t>06.01.2017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CFC9-B09C-4EE1-A913-28AD4EBF4F6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Qualitätssicherung in der Schraubenindustrie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8" name="Titel 11"/>
          <p:cNvSpPr>
            <a:spLocks noGrp="1"/>
          </p:cNvSpPr>
          <p:nvPr>
            <p:ph type="title"/>
          </p:nvPr>
        </p:nvSpPr>
        <p:spPr>
          <a:xfrm>
            <a:off x="1529408" y="205979"/>
            <a:ext cx="7416824" cy="421555"/>
          </a:xfrm>
        </p:spPr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223866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9D1F-0EB3-4F97-9089-761B363002BD}" type="datetime1">
              <a:rPr lang="de-DE" smtClean="0">
                <a:solidFill>
                  <a:prstClr val="white"/>
                </a:solidFill>
              </a:rPr>
              <a:pPr/>
              <a:t>06.01.2017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67F7CFC9-B09C-4EE1-A913-28AD4EBF4F6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Qualitätssicherung in der Schraubenindustrie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9783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94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24946" y="204788"/>
            <a:ext cx="4021286" cy="43898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29408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B1D5-9C0C-4333-9153-E90BC3683DD1}" type="datetime1">
              <a:rPr lang="de-DE" smtClean="0">
                <a:solidFill>
                  <a:prstClr val="white"/>
                </a:solidFill>
              </a:rPr>
              <a:pPr/>
              <a:t>06.01.2017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CFC9-B09C-4EE1-A913-28AD4EBF4F6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Qualitätssicherung in der Schraubenindustrie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267756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48384" y="4056434"/>
            <a:ext cx="5580000" cy="603547"/>
          </a:xfrm>
        </p:spPr>
        <p:txBody>
          <a:bodyPr anchor="t">
            <a:normAutofit/>
          </a:bodyPr>
          <a:lstStyle>
            <a:lvl1pPr algn="ctr">
              <a:defRPr sz="1600" b="1"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448384" y="771550"/>
            <a:ext cx="5580000" cy="32301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F53C-4140-4EDD-B7F5-363897D0F0ED}" type="datetime1">
              <a:rPr lang="de-DE" smtClean="0">
                <a:solidFill>
                  <a:prstClr val="white"/>
                </a:solidFill>
              </a:rPr>
              <a:pPr/>
              <a:t>06.01.2017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CFC9-B09C-4EE1-A913-28AD4EBF4F6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Qualitätssicherung in der Schraubenindustrie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1529408" y="206334"/>
            <a:ext cx="720000" cy="421200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de-DE" dirty="0" smtClean="0"/>
              <a:t>Nr.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2351640" y="205979"/>
            <a:ext cx="6594591" cy="421200"/>
          </a:xfrm>
        </p:spPr>
        <p:txBody>
          <a:bodyPr anchor="ctr"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5632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29408" y="771550"/>
            <a:ext cx="7416824" cy="382307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F4CB-A6C5-4EA7-86D9-0540800A5C54}" type="datetime1">
              <a:rPr lang="de-DE" smtClean="0">
                <a:solidFill>
                  <a:prstClr val="white"/>
                </a:solidFill>
              </a:rPr>
              <a:pPr/>
              <a:t>06.01.2017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CFC9-B09C-4EE1-A913-28AD4EBF4F6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Qualitätssicherung in der Schraubenindustrie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1529408" y="206334"/>
            <a:ext cx="720000" cy="421200"/>
          </a:xfrm>
        </p:spPr>
        <p:txBody>
          <a:bodyPr anchor="ctr">
            <a:noAutofit/>
          </a:bodyPr>
          <a:lstStyle>
            <a:lvl1pPr marL="0" indent="0" algn="l">
              <a:buNone/>
              <a:defRPr sz="27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de-DE" dirty="0" smtClean="0"/>
              <a:t>Nr.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2351641" y="205979"/>
            <a:ext cx="6594591" cy="421555"/>
          </a:xfrm>
        </p:spPr>
        <p:txBody>
          <a:bodyPr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271212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09428" y="1597819"/>
            <a:ext cx="7056784" cy="110251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09428" y="2913484"/>
            <a:ext cx="7056784" cy="131445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331639" y="4731990"/>
            <a:ext cx="7812361" cy="411509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 des Präsentators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231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9408" y="771550"/>
            <a:ext cx="7416824" cy="382307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9931E3-2437-4A45-BAD3-5C372E48FFED}" type="datetime1">
              <a:rPr lang="de-DE" smtClean="0">
                <a:solidFill>
                  <a:prstClr val="white"/>
                </a:solidFill>
              </a:rPr>
              <a:pPr/>
              <a:t>06.01.2017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F7CFC9-B09C-4EE1-A913-28AD4EBF4F6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7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Qualitätssicherung in der Schraubenindustrie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9" name="Titel 11"/>
          <p:cNvSpPr>
            <a:spLocks noGrp="1"/>
          </p:cNvSpPr>
          <p:nvPr>
            <p:ph type="title"/>
          </p:nvPr>
        </p:nvSpPr>
        <p:spPr>
          <a:xfrm>
            <a:off x="2351641" y="205979"/>
            <a:ext cx="6594591" cy="421555"/>
          </a:xfrm>
        </p:spPr>
        <p:txBody>
          <a:bodyPr>
            <a:noAutofit/>
          </a:bodyPr>
          <a:lstStyle>
            <a:lvl1pPr algn="l">
              <a:defRPr sz="2400"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Textplatzhalt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1529408" y="206334"/>
            <a:ext cx="720000" cy="421200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de-DE" dirty="0" smtClean="0"/>
              <a:t>Nr.</a:t>
            </a:r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296405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ohne Kapitel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9408" y="771550"/>
            <a:ext cx="7416824" cy="382307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A78E7F-36A1-4038-9EBA-4BA19D923A50}" type="datetime1">
              <a:rPr lang="de-DE" smtClean="0">
                <a:solidFill>
                  <a:prstClr val="white"/>
                </a:solidFill>
              </a:rPr>
              <a:pPr/>
              <a:t>06.01.2017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7F7CFC9-B09C-4EE1-A913-28AD4EBF4F6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1529408" y="205979"/>
            <a:ext cx="7416824" cy="421555"/>
          </a:xfrm>
        </p:spPr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7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Qualitätssicherung in der Schraubenindustrie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232855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3808" y="3305176"/>
            <a:ext cx="5687008" cy="1021556"/>
          </a:xfrm>
        </p:spPr>
        <p:txBody>
          <a:bodyPr anchor="t">
            <a:normAutofit/>
          </a:bodyPr>
          <a:lstStyle>
            <a:lvl1pPr algn="l">
              <a:defRPr sz="2700" b="1" cap="none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1CB6-E560-4DB1-987B-0ED5AA691F0F}" type="datetime1">
              <a:rPr lang="de-DE" smtClean="0">
                <a:solidFill>
                  <a:prstClr val="white"/>
                </a:solidFill>
              </a:rPr>
              <a:pPr/>
              <a:t>06.01.2017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CFC9-B09C-4EE1-A913-28AD4EBF4F6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Qualitätssicherung in der Schraubenindustrie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051720" y="3291830"/>
            <a:ext cx="720725" cy="1022400"/>
          </a:xfrm>
        </p:spPr>
        <p:txBody>
          <a:bodyPr>
            <a:normAutofit/>
          </a:bodyPr>
          <a:lstStyle>
            <a:lvl1pPr marL="0" indent="0">
              <a:buNone/>
              <a:defRPr sz="2700" b="1">
                <a:solidFill>
                  <a:srgbClr val="002060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Nr.</a:t>
            </a:r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8"/>
          </p:nvPr>
        </p:nvSpPr>
        <p:spPr>
          <a:xfrm>
            <a:off x="2051050" y="267495"/>
            <a:ext cx="6481763" cy="2951956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953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29408" y="771550"/>
            <a:ext cx="3636000" cy="381642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10232" y="771550"/>
            <a:ext cx="3636000" cy="381642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6BEB-3255-4C43-A268-197B84C82217}" type="datetime1">
              <a:rPr lang="de-DE" smtClean="0">
                <a:solidFill>
                  <a:prstClr val="white"/>
                </a:solidFill>
              </a:rPr>
              <a:pPr/>
              <a:t>06.01.2017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CFC9-B09C-4EE1-A913-28AD4EBF4F6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Qualitätssicherung in der Schraubenindustrie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2351641" y="205979"/>
            <a:ext cx="6594591" cy="421555"/>
          </a:xfrm>
        </p:spPr>
        <p:txBody>
          <a:bodyPr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Textplatzhalt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1529408" y="206334"/>
            <a:ext cx="720000" cy="421200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de-DE" dirty="0" smtClean="0"/>
              <a:t>Nr.</a:t>
            </a: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22051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ohne Kapitel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9408" y="771550"/>
            <a:ext cx="7416824" cy="382307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A78E7F-36A1-4038-9EBA-4BA19D923A50}" type="datetime1">
              <a:rPr lang="de-DE" smtClean="0"/>
              <a:t>06.01.2017</a:t>
            </a:fld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7F7CFC9-B09C-4EE1-A913-28AD4EBF4F6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1529408" y="205979"/>
            <a:ext cx="7416824" cy="421555"/>
          </a:xfrm>
        </p:spPr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7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Qualitätssicherung in der Schraubenindustrie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236444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9408" y="771550"/>
            <a:ext cx="3636000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29408" y="1251370"/>
            <a:ext cx="3636000" cy="33366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310232" y="771550"/>
            <a:ext cx="3636000" cy="52465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310232" y="1251372"/>
            <a:ext cx="3636000" cy="333660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AD10-6FF4-43AB-9F1D-796E7A70D0E5}" type="datetime1">
              <a:rPr lang="de-DE" smtClean="0">
                <a:solidFill>
                  <a:prstClr val="white"/>
                </a:solidFill>
              </a:rPr>
              <a:pPr/>
              <a:t>06.01.2017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Qualitätssicherung in der Schraubenindustrie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CFC9-B09C-4EE1-A913-28AD4EBF4F6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2351641" y="205979"/>
            <a:ext cx="6594591" cy="421555"/>
          </a:xfrm>
        </p:spPr>
        <p:txBody>
          <a:bodyPr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Textplatzhalt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1529408" y="206334"/>
            <a:ext cx="720000" cy="421200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de-DE" dirty="0" smtClean="0"/>
              <a:t>Nr.</a:t>
            </a:r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91719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5661-E08E-4DF4-A528-5590F5560EF1}" type="datetime1">
              <a:rPr lang="de-DE" smtClean="0">
                <a:solidFill>
                  <a:prstClr val="white"/>
                </a:solidFill>
              </a:rPr>
              <a:pPr/>
              <a:t>06.01.2017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CFC9-B09C-4EE1-A913-28AD4EBF4F6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Qualitätssicherung in der Schraubenindustrie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9" name="Titel 11"/>
          <p:cNvSpPr>
            <a:spLocks noGrp="1"/>
          </p:cNvSpPr>
          <p:nvPr>
            <p:ph type="title"/>
          </p:nvPr>
        </p:nvSpPr>
        <p:spPr>
          <a:xfrm>
            <a:off x="2351641" y="205979"/>
            <a:ext cx="6594591" cy="421555"/>
          </a:xfrm>
        </p:spPr>
        <p:txBody>
          <a:bodyPr>
            <a:noAutofit/>
          </a:bodyPr>
          <a:lstStyle>
            <a:lvl1pPr algn="l">
              <a:defRPr sz="2400"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1529408" y="206334"/>
            <a:ext cx="720000" cy="421200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de-DE" dirty="0" smtClean="0"/>
              <a:t>Nr.</a:t>
            </a:r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288971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hne Kapitel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CDB9-CFCB-4961-9B4F-58F506170D6E}" type="datetime1">
              <a:rPr lang="de-DE" smtClean="0">
                <a:solidFill>
                  <a:prstClr val="white"/>
                </a:solidFill>
              </a:rPr>
              <a:pPr/>
              <a:t>06.01.2017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CFC9-B09C-4EE1-A913-28AD4EBF4F6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Qualitätssicherung in der Schraubenindustrie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8" name="Titel 11"/>
          <p:cNvSpPr>
            <a:spLocks noGrp="1"/>
          </p:cNvSpPr>
          <p:nvPr>
            <p:ph type="title"/>
          </p:nvPr>
        </p:nvSpPr>
        <p:spPr>
          <a:xfrm>
            <a:off x="1529408" y="205979"/>
            <a:ext cx="7416824" cy="421555"/>
          </a:xfrm>
        </p:spPr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47319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9D1F-0EB3-4F97-9089-761B363002BD}" type="datetime1">
              <a:rPr lang="de-DE" smtClean="0">
                <a:solidFill>
                  <a:prstClr val="white"/>
                </a:solidFill>
              </a:rPr>
              <a:pPr/>
              <a:t>06.01.2017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67F7CFC9-B09C-4EE1-A913-28AD4EBF4F6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Qualitätssicherung in der Schraubenindustrie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359691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94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24946" y="204788"/>
            <a:ext cx="4021286" cy="43898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29408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B1D5-9C0C-4333-9153-E90BC3683DD1}" type="datetime1">
              <a:rPr lang="de-DE" smtClean="0">
                <a:solidFill>
                  <a:prstClr val="white"/>
                </a:solidFill>
              </a:rPr>
              <a:pPr/>
              <a:t>06.01.2017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CFC9-B09C-4EE1-A913-28AD4EBF4F6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Qualitätssicherung in der Schraubenindustrie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329487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48384" y="4056434"/>
            <a:ext cx="5580000" cy="603547"/>
          </a:xfrm>
        </p:spPr>
        <p:txBody>
          <a:bodyPr anchor="t">
            <a:normAutofit/>
          </a:bodyPr>
          <a:lstStyle>
            <a:lvl1pPr algn="ctr">
              <a:defRPr sz="1600" b="1"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448384" y="771550"/>
            <a:ext cx="5580000" cy="32301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F53C-4140-4EDD-B7F5-363897D0F0ED}" type="datetime1">
              <a:rPr lang="de-DE" smtClean="0">
                <a:solidFill>
                  <a:prstClr val="white"/>
                </a:solidFill>
              </a:rPr>
              <a:pPr/>
              <a:t>06.01.2017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CFC9-B09C-4EE1-A913-28AD4EBF4F6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Qualitätssicherung in der Schraubenindustrie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1529408" y="206334"/>
            <a:ext cx="720000" cy="421200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de-DE" dirty="0" smtClean="0"/>
              <a:t>Nr.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2351640" y="205979"/>
            <a:ext cx="6594591" cy="421200"/>
          </a:xfrm>
        </p:spPr>
        <p:txBody>
          <a:bodyPr anchor="ctr"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5174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29408" y="771550"/>
            <a:ext cx="7416824" cy="382307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F4CB-A6C5-4EA7-86D9-0540800A5C54}" type="datetime1">
              <a:rPr lang="de-DE" smtClean="0">
                <a:solidFill>
                  <a:prstClr val="white"/>
                </a:solidFill>
              </a:rPr>
              <a:pPr/>
              <a:t>06.01.2017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CFC9-B09C-4EE1-A913-28AD4EBF4F6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Qualitätssicherung in der Schraubenindustrie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1529408" y="206334"/>
            <a:ext cx="720000" cy="421200"/>
          </a:xfrm>
        </p:spPr>
        <p:txBody>
          <a:bodyPr anchor="ctr">
            <a:noAutofit/>
          </a:bodyPr>
          <a:lstStyle>
            <a:lvl1pPr marL="0" indent="0" algn="l">
              <a:buNone/>
              <a:defRPr sz="27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de-DE" dirty="0" smtClean="0"/>
              <a:t>Nr.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2351641" y="205979"/>
            <a:ext cx="6594591" cy="421555"/>
          </a:xfrm>
        </p:spPr>
        <p:txBody>
          <a:bodyPr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283093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09428" y="1597819"/>
            <a:ext cx="7056784" cy="110251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09428" y="2913484"/>
            <a:ext cx="7056784" cy="131445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331639" y="4731990"/>
            <a:ext cx="7812361" cy="411509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 des Präsentators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21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9408" y="771550"/>
            <a:ext cx="7416824" cy="382307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9931E3-2437-4A45-BAD3-5C372E48FFED}" type="datetime1">
              <a:rPr lang="de-DE" smtClean="0">
                <a:solidFill>
                  <a:prstClr val="white"/>
                </a:solidFill>
              </a:rPr>
              <a:pPr/>
              <a:t>06.01.2017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F7CFC9-B09C-4EE1-A913-28AD4EBF4F6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7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Qualitätssicherung in der Schraubenindustrie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9" name="Titel 11"/>
          <p:cNvSpPr>
            <a:spLocks noGrp="1"/>
          </p:cNvSpPr>
          <p:nvPr>
            <p:ph type="title"/>
          </p:nvPr>
        </p:nvSpPr>
        <p:spPr>
          <a:xfrm>
            <a:off x="2351641" y="205979"/>
            <a:ext cx="6594591" cy="421555"/>
          </a:xfrm>
        </p:spPr>
        <p:txBody>
          <a:bodyPr>
            <a:noAutofit/>
          </a:bodyPr>
          <a:lstStyle>
            <a:lvl1pPr algn="l">
              <a:defRPr sz="2400"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Textplatzhalt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1529408" y="206334"/>
            <a:ext cx="720000" cy="421200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de-DE" dirty="0" smtClean="0"/>
              <a:t>Nr.</a:t>
            </a:r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80571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ohne Kapitel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9408" y="771550"/>
            <a:ext cx="7416824" cy="382307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A78E7F-36A1-4038-9EBA-4BA19D923A50}" type="datetime1">
              <a:rPr lang="de-DE" smtClean="0">
                <a:solidFill>
                  <a:prstClr val="white"/>
                </a:solidFill>
              </a:rPr>
              <a:pPr/>
              <a:t>06.01.2017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7F7CFC9-B09C-4EE1-A913-28AD4EBF4F6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1529408" y="205979"/>
            <a:ext cx="7416824" cy="421555"/>
          </a:xfrm>
        </p:spPr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7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Qualitätssicherung in der Schraubenindustrie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39519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3808" y="3305176"/>
            <a:ext cx="5687008" cy="1021556"/>
          </a:xfrm>
        </p:spPr>
        <p:txBody>
          <a:bodyPr anchor="t">
            <a:normAutofit/>
          </a:bodyPr>
          <a:lstStyle>
            <a:lvl1pPr algn="l">
              <a:defRPr sz="2700" b="1" cap="none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1CB6-E560-4DB1-987B-0ED5AA691F0F}" type="datetime1">
              <a:rPr lang="de-DE" smtClean="0"/>
              <a:t>06.01.2017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CFC9-B09C-4EE1-A913-28AD4EBF4F6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Qualitätssicherung in der Schraubenindustrie</a:t>
            </a:r>
            <a:endParaRPr lang="de-DE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051720" y="3291830"/>
            <a:ext cx="720725" cy="1022400"/>
          </a:xfrm>
        </p:spPr>
        <p:txBody>
          <a:bodyPr>
            <a:normAutofit/>
          </a:bodyPr>
          <a:lstStyle>
            <a:lvl1pPr marL="0" indent="0">
              <a:buNone/>
              <a:defRPr sz="2700" b="1">
                <a:solidFill>
                  <a:srgbClr val="002060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Nr.</a:t>
            </a:r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8"/>
          </p:nvPr>
        </p:nvSpPr>
        <p:spPr>
          <a:xfrm>
            <a:off x="2051050" y="267495"/>
            <a:ext cx="6481763" cy="2951956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341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3808" y="3305176"/>
            <a:ext cx="5687008" cy="1021556"/>
          </a:xfrm>
        </p:spPr>
        <p:txBody>
          <a:bodyPr anchor="t">
            <a:normAutofit/>
          </a:bodyPr>
          <a:lstStyle>
            <a:lvl1pPr algn="l">
              <a:defRPr sz="2700" b="1" cap="none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1CB6-E560-4DB1-987B-0ED5AA691F0F}" type="datetime1">
              <a:rPr lang="de-DE" smtClean="0">
                <a:solidFill>
                  <a:prstClr val="white"/>
                </a:solidFill>
              </a:rPr>
              <a:pPr/>
              <a:t>06.01.2017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CFC9-B09C-4EE1-A913-28AD4EBF4F6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Qualitätssicherung in der Schraubenindustrie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051720" y="3291830"/>
            <a:ext cx="720725" cy="1022400"/>
          </a:xfrm>
        </p:spPr>
        <p:txBody>
          <a:bodyPr>
            <a:normAutofit/>
          </a:bodyPr>
          <a:lstStyle>
            <a:lvl1pPr marL="0" indent="0">
              <a:buNone/>
              <a:defRPr sz="2700" b="1">
                <a:solidFill>
                  <a:srgbClr val="002060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Nr.</a:t>
            </a:r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8"/>
          </p:nvPr>
        </p:nvSpPr>
        <p:spPr>
          <a:xfrm>
            <a:off x="2051050" y="267495"/>
            <a:ext cx="6481763" cy="2951956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911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29408" y="771550"/>
            <a:ext cx="3636000" cy="381642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10232" y="771550"/>
            <a:ext cx="3636000" cy="381642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6BEB-3255-4C43-A268-197B84C82217}" type="datetime1">
              <a:rPr lang="de-DE" smtClean="0">
                <a:solidFill>
                  <a:prstClr val="white"/>
                </a:solidFill>
              </a:rPr>
              <a:pPr/>
              <a:t>06.01.2017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CFC9-B09C-4EE1-A913-28AD4EBF4F6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Qualitätssicherung in der Schraubenindustrie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2351641" y="205979"/>
            <a:ext cx="6594591" cy="421555"/>
          </a:xfrm>
        </p:spPr>
        <p:txBody>
          <a:bodyPr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Textplatzhalt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1529408" y="206334"/>
            <a:ext cx="720000" cy="421200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de-DE" dirty="0" smtClean="0"/>
              <a:t>Nr.</a:t>
            </a: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382929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9408" y="771550"/>
            <a:ext cx="3636000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29408" y="1251370"/>
            <a:ext cx="3636000" cy="33366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310232" y="771550"/>
            <a:ext cx="3636000" cy="52465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310232" y="1251372"/>
            <a:ext cx="3636000" cy="333660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AD10-6FF4-43AB-9F1D-796E7A70D0E5}" type="datetime1">
              <a:rPr lang="de-DE" smtClean="0">
                <a:solidFill>
                  <a:prstClr val="white"/>
                </a:solidFill>
              </a:rPr>
              <a:pPr/>
              <a:t>06.01.2017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Qualitätssicherung in der Schraubenindustrie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CFC9-B09C-4EE1-A913-28AD4EBF4F6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2351641" y="205979"/>
            <a:ext cx="6594591" cy="421555"/>
          </a:xfrm>
        </p:spPr>
        <p:txBody>
          <a:bodyPr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Textplatzhalt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1529408" y="206334"/>
            <a:ext cx="720000" cy="421200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de-DE" dirty="0" smtClean="0"/>
              <a:t>Nr.</a:t>
            </a:r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265215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5661-E08E-4DF4-A528-5590F5560EF1}" type="datetime1">
              <a:rPr lang="de-DE" smtClean="0">
                <a:solidFill>
                  <a:prstClr val="white"/>
                </a:solidFill>
              </a:rPr>
              <a:pPr/>
              <a:t>06.01.2017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CFC9-B09C-4EE1-A913-28AD4EBF4F6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Qualitätssicherung in der Schraubenindustrie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9" name="Titel 11"/>
          <p:cNvSpPr>
            <a:spLocks noGrp="1"/>
          </p:cNvSpPr>
          <p:nvPr>
            <p:ph type="title"/>
          </p:nvPr>
        </p:nvSpPr>
        <p:spPr>
          <a:xfrm>
            <a:off x="2351641" y="205979"/>
            <a:ext cx="6594591" cy="421555"/>
          </a:xfrm>
        </p:spPr>
        <p:txBody>
          <a:bodyPr>
            <a:noAutofit/>
          </a:bodyPr>
          <a:lstStyle>
            <a:lvl1pPr algn="l">
              <a:defRPr sz="2400"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1529408" y="206334"/>
            <a:ext cx="720000" cy="421200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de-DE" dirty="0" smtClean="0"/>
              <a:t>Nr.</a:t>
            </a:r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263444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hne Kapitel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CDB9-CFCB-4961-9B4F-58F506170D6E}" type="datetime1">
              <a:rPr lang="de-DE" smtClean="0">
                <a:solidFill>
                  <a:prstClr val="white"/>
                </a:solidFill>
              </a:rPr>
              <a:pPr/>
              <a:t>06.01.2017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CFC9-B09C-4EE1-A913-28AD4EBF4F6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Qualitätssicherung in der Schraubenindustrie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8" name="Titel 11"/>
          <p:cNvSpPr>
            <a:spLocks noGrp="1"/>
          </p:cNvSpPr>
          <p:nvPr>
            <p:ph type="title"/>
          </p:nvPr>
        </p:nvSpPr>
        <p:spPr>
          <a:xfrm>
            <a:off x="1529408" y="205979"/>
            <a:ext cx="7416824" cy="421555"/>
          </a:xfrm>
        </p:spPr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250632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9D1F-0EB3-4F97-9089-761B363002BD}" type="datetime1">
              <a:rPr lang="de-DE" smtClean="0">
                <a:solidFill>
                  <a:prstClr val="white"/>
                </a:solidFill>
              </a:rPr>
              <a:pPr/>
              <a:t>06.01.2017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67F7CFC9-B09C-4EE1-A913-28AD4EBF4F6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Qualitätssicherung in der Schraubenindustrie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74656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94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24946" y="204788"/>
            <a:ext cx="4021286" cy="43898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29408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B1D5-9C0C-4333-9153-E90BC3683DD1}" type="datetime1">
              <a:rPr lang="de-DE" smtClean="0">
                <a:solidFill>
                  <a:prstClr val="white"/>
                </a:solidFill>
              </a:rPr>
              <a:pPr/>
              <a:t>06.01.2017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CFC9-B09C-4EE1-A913-28AD4EBF4F6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Qualitätssicherung in der Schraubenindustrie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226672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48384" y="4056434"/>
            <a:ext cx="5580000" cy="603547"/>
          </a:xfrm>
        </p:spPr>
        <p:txBody>
          <a:bodyPr anchor="t">
            <a:normAutofit/>
          </a:bodyPr>
          <a:lstStyle>
            <a:lvl1pPr algn="ctr">
              <a:defRPr sz="1600" b="1"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448384" y="771550"/>
            <a:ext cx="5580000" cy="32301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F53C-4140-4EDD-B7F5-363897D0F0ED}" type="datetime1">
              <a:rPr lang="de-DE" smtClean="0">
                <a:solidFill>
                  <a:prstClr val="white"/>
                </a:solidFill>
              </a:rPr>
              <a:pPr/>
              <a:t>06.01.2017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CFC9-B09C-4EE1-A913-28AD4EBF4F6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Qualitätssicherung in der Schraubenindustrie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1529408" y="206334"/>
            <a:ext cx="720000" cy="421200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de-DE" dirty="0" smtClean="0"/>
              <a:t>Nr.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2351640" y="205979"/>
            <a:ext cx="6594591" cy="421200"/>
          </a:xfrm>
        </p:spPr>
        <p:txBody>
          <a:bodyPr anchor="ctr"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4379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29408" y="771550"/>
            <a:ext cx="7416824" cy="382307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F4CB-A6C5-4EA7-86D9-0540800A5C54}" type="datetime1">
              <a:rPr lang="de-DE" smtClean="0">
                <a:solidFill>
                  <a:prstClr val="white"/>
                </a:solidFill>
              </a:rPr>
              <a:pPr/>
              <a:t>06.01.2017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CFC9-B09C-4EE1-A913-28AD4EBF4F6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Qualitätssicherung in der Schraubenindustrie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1529408" y="206334"/>
            <a:ext cx="720000" cy="421200"/>
          </a:xfrm>
        </p:spPr>
        <p:txBody>
          <a:bodyPr anchor="ctr">
            <a:noAutofit/>
          </a:bodyPr>
          <a:lstStyle>
            <a:lvl1pPr marL="0" indent="0" algn="l">
              <a:buNone/>
              <a:defRPr sz="27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de-DE" dirty="0" smtClean="0"/>
              <a:t>Nr.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2351641" y="205979"/>
            <a:ext cx="6594591" cy="421555"/>
          </a:xfrm>
        </p:spPr>
        <p:txBody>
          <a:bodyPr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09155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29408" y="771550"/>
            <a:ext cx="3636000" cy="381642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10232" y="771550"/>
            <a:ext cx="3636000" cy="381642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6BEB-3255-4C43-A268-197B84C82217}" type="datetime1">
              <a:rPr lang="de-DE" smtClean="0"/>
              <a:t>06.01.2017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CFC9-B09C-4EE1-A913-28AD4EBF4F6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Qualitätssicherung in der Schraubenindustrie</a:t>
            </a:r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2351641" y="205979"/>
            <a:ext cx="6594591" cy="421555"/>
          </a:xfrm>
        </p:spPr>
        <p:txBody>
          <a:bodyPr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Textplatzhalt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1529408" y="206334"/>
            <a:ext cx="720000" cy="421200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de-DE" dirty="0" smtClean="0"/>
              <a:t>Nr.</a:t>
            </a: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303098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9408" y="771550"/>
            <a:ext cx="3636000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29408" y="1251370"/>
            <a:ext cx="3636000" cy="33366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310232" y="771550"/>
            <a:ext cx="3636000" cy="52465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310232" y="1251372"/>
            <a:ext cx="3636000" cy="333660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AD10-6FF4-43AB-9F1D-796E7A70D0E5}" type="datetime1">
              <a:rPr lang="de-DE" smtClean="0"/>
              <a:t>06.01.2017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Qualitätssicherung in der Schraubenindustrie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CFC9-B09C-4EE1-A913-28AD4EBF4F6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2351641" y="205979"/>
            <a:ext cx="6594591" cy="421555"/>
          </a:xfrm>
        </p:spPr>
        <p:txBody>
          <a:bodyPr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Textplatzhalt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1529408" y="206334"/>
            <a:ext cx="720000" cy="421200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de-DE" dirty="0" smtClean="0"/>
              <a:t>Nr.</a:t>
            </a:r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30528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5661-E08E-4DF4-A528-5590F5560EF1}" type="datetime1">
              <a:rPr lang="de-DE" smtClean="0"/>
              <a:t>06.01.2017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CFC9-B09C-4EE1-A913-28AD4EBF4F6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Qualitätssicherung in der Schraubenindustrie</a:t>
            </a:r>
            <a:endParaRPr lang="de-DE" dirty="0"/>
          </a:p>
        </p:txBody>
      </p:sp>
      <p:sp>
        <p:nvSpPr>
          <p:cNvPr id="9" name="Titel 11"/>
          <p:cNvSpPr>
            <a:spLocks noGrp="1"/>
          </p:cNvSpPr>
          <p:nvPr>
            <p:ph type="title"/>
          </p:nvPr>
        </p:nvSpPr>
        <p:spPr>
          <a:xfrm>
            <a:off x="2351641" y="205979"/>
            <a:ext cx="6594591" cy="421555"/>
          </a:xfrm>
        </p:spPr>
        <p:txBody>
          <a:bodyPr>
            <a:noAutofit/>
          </a:bodyPr>
          <a:lstStyle>
            <a:lvl1pPr algn="l">
              <a:defRPr sz="2400"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1529408" y="206334"/>
            <a:ext cx="720000" cy="421200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de-DE" dirty="0" smtClean="0"/>
              <a:t>Nr.</a:t>
            </a:r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8096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hne Kapitel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CDB9-CFCB-4961-9B4F-58F506170D6E}" type="datetime1">
              <a:rPr lang="de-DE" smtClean="0"/>
              <a:t>06.01.2017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CFC9-B09C-4EE1-A913-28AD4EBF4F6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Qualitätssicherung in der Schraubenindustrie</a:t>
            </a:r>
            <a:endParaRPr lang="de-DE" dirty="0"/>
          </a:p>
        </p:txBody>
      </p:sp>
      <p:sp>
        <p:nvSpPr>
          <p:cNvPr id="8" name="Titel 11"/>
          <p:cNvSpPr>
            <a:spLocks noGrp="1"/>
          </p:cNvSpPr>
          <p:nvPr>
            <p:ph type="title"/>
          </p:nvPr>
        </p:nvSpPr>
        <p:spPr>
          <a:xfrm>
            <a:off x="1529408" y="205979"/>
            <a:ext cx="7416824" cy="421555"/>
          </a:xfrm>
        </p:spPr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95203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9D1F-0EB3-4F97-9089-761B363002BD}" type="datetime1">
              <a:rPr lang="de-DE" smtClean="0"/>
              <a:t>06.01.2017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67F7CFC9-B09C-4EE1-A913-28AD4EBF4F6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Qualitätssicherung in der Schraubenindustrie</a:t>
            </a:r>
            <a:endParaRPr lang="de-DE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859782"/>
            <a:ext cx="1331640" cy="1872853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386794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963582"/>
            <a:ext cx="9144000" cy="4179918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9" y="63582"/>
            <a:ext cx="1230795" cy="900000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1331640" y="0"/>
            <a:ext cx="7812360" cy="4731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4803998"/>
            <a:ext cx="13316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7EBAD551-8530-407E-9D69-8F3B75DAD050}" type="datetime1">
              <a:rPr lang="de-DE" smtClean="0"/>
              <a:t>06.01.2017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04448" y="4803998"/>
            <a:ext cx="5073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67F7CFC9-B09C-4EE1-A913-28AD4EBF4F6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44826" y="205979"/>
            <a:ext cx="741682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44826" y="1200151"/>
            <a:ext cx="7416824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1333566" y="4731990"/>
            <a:ext cx="7820296" cy="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1343090" y="0"/>
            <a:ext cx="0" cy="473199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Qualitätssicherung in der Schraubenindustrie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015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963582"/>
            <a:ext cx="9144000" cy="4179918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9" y="63582"/>
            <a:ext cx="1230795" cy="900000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1331640" y="0"/>
            <a:ext cx="7812360" cy="4731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4803998"/>
            <a:ext cx="13316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7EBAD551-8530-407E-9D69-8F3B75DAD050}" type="datetime1">
              <a:rPr lang="de-DE" smtClean="0">
                <a:solidFill>
                  <a:prstClr val="white"/>
                </a:solidFill>
              </a:rPr>
              <a:pPr/>
              <a:t>06.01.2017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04448" y="4803998"/>
            <a:ext cx="5073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67F7CFC9-B09C-4EE1-A913-28AD4EBF4F6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44826" y="205979"/>
            <a:ext cx="741682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44826" y="1200151"/>
            <a:ext cx="7416824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1333566" y="4731990"/>
            <a:ext cx="7820296" cy="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1343090" y="0"/>
            <a:ext cx="0" cy="473199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Qualitätssicherung in der Schraubenindustrie</a:t>
            </a: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963582"/>
            <a:ext cx="9144000" cy="4179918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9" y="63582"/>
            <a:ext cx="1230795" cy="900000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1331640" y="0"/>
            <a:ext cx="7812360" cy="4731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4803998"/>
            <a:ext cx="13316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7EBAD551-8530-407E-9D69-8F3B75DAD050}" type="datetime1">
              <a:rPr lang="de-DE" smtClean="0">
                <a:solidFill>
                  <a:prstClr val="white"/>
                </a:solidFill>
              </a:rPr>
              <a:pPr/>
              <a:t>06.01.2017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04448" y="4803998"/>
            <a:ext cx="5073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67F7CFC9-B09C-4EE1-A913-28AD4EBF4F6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44826" y="205979"/>
            <a:ext cx="741682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44826" y="1200151"/>
            <a:ext cx="7416824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1333566" y="4731990"/>
            <a:ext cx="7820296" cy="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1343090" y="0"/>
            <a:ext cx="0" cy="473199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Qualitätssicherung in der Schraubenindustrie</a:t>
            </a: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41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963582"/>
            <a:ext cx="9144000" cy="4179918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9" y="63582"/>
            <a:ext cx="1230795" cy="900000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1331640" y="0"/>
            <a:ext cx="7812360" cy="4731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4803998"/>
            <a:ext cx="13316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7EBAD551-8530-407E-9D69-8F3B75DAD050}" type="datetime1">
              <a:rPr lang="de-DE" smtClean="0">
                <a:solidFill>
                  <a:prstClr val="white"/>
                </a:solidFill>
              </a:rPr>
              <a:pPr/>
              <a:t>06.01.2017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04448" y="4803998"/>
            <a:ext cx="5073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67F7CFC9-B09C-4EE1-A913-28AD4EBF4F6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44826" y="205979"/>
            <a:ext cx="741682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44826" y="1200151"/>
            <a:ext cx="7416824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1333566" y="4731990"/>
            <a:ext cx="7820296" cy="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1343090" y="0"/>
            <a:ext cx="0" cy="473199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1331640" y="4803998"/>
            <a:ext cx="7272808" cy="273844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Qualitätssicherung in der Schraubenindustrie</a:t>
            </a: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7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0" y="1851670"/>
            <a:ext cx="1331640" cy="2676665"/>
          </a:xfrm>
        </p:spPr>
        <p:txBody>
          <a:bodyPr>
            <a:noAutofit/>
          </a:bodyPr>
          <a:lstStyle/>
          <a:p>
            <a:r>
              <a:rPr lang="de-DE" sz="1050" dirty="0" smtClean="0"/>
              <a:t>Khaled AL-Hushibiri</a:t>
            </a:r>
          </a:p>
          <a:p>
            <a:r>
              <a:rPr lang="de-DE" sz="1050" b="0" dirty="0" smtClean="0"/>
              <a:t>(</a:t>
            </a:r>
            <a:r>
              <a:rPr lang="de-DE" sz="1050" b="0" dirty="0" err="1"/>
              <a:t>Matr</a:t>
            </a:r>
            <a:r>
              <a:rPr lang="de-DE" sz="1050" b="0" dirty="0"/>
              <a:t>.-Nr</a:t>
            </a:r>
            <a:r>
              <a:rPr lang="de-DE" sz="1050" b="0" dirty="0" smtClean="0"/>
              <a:t>. 2134005)</a:t>
            </a:r>
          </a:p>
          <a:p>
            <a:endParaRPr lang="de-DE" sz="1050" b="0" dirty="0"/>
          </a:p>
          <a:p>
            <a:r>
              <a:rPr lang="de-DE" sz="1050" dirty="0" smtClean="0"/>
              <a:t>Tobias Päschel</a:t>
            </a:r>
            <a:endParaRPr lang="de-DE" sz="1050" dirty="0"/>
          </a:p>
          <a:p>
            <a:r>
              <a:rPr lang="de-DE" sz="1050" b="0" dirty="0" smtClean="0"/>
              <a:t>(</a:t>
            </a:r>
            <a:r>
              <a:rPr lang="de-DE" sz="1050" b="0" dirty="0" err="1"/>
              <a:t>Matr</a:t>
            </a:r>
            <a:r>
              <a:rPr lang="de-DE" sz="1050" b="0" dirty="0"/>
              <a:t>.-Nr</a:t>
            </a:r>
            <a:r>
              <a:rPr lang="de-DE" sz="1050" b="0" dirty="0" smtClean="0"/>
              <a:t>. 2132556)</a:t>
            </a:r>
            <a:endParaRPr lang="de-DE" sz="1050" b="0" dirty="0"/>
          </a:p>
          <a:p>
            <a:endParaRPr lang="de-DE" sz="1050" b="0" dirty="0" smtClean="0"/>
          </a:p>
          <a:p>
            <a:endParaRPr lang="de-DE" sz="1050" dirty="0"/>
          </a:p>
          <a:p>
            <a:r>
              <a:rPr lang="de-DE" sz="1050" dirty="0" smtClean="0"/>
              <a:t>Produktionstechnik</a:t>
            </a:r>
          </a:p>
          <a:p>
            <a:r>
              <a:rPr lang="de-DE" sz="1050" b="0" dirty="0" smtClean="0"/>
              <a:t>Fachpraktikum</a:t>
            </a:r>
          </a:p>
          <a:p>
            <a:endParaRPr lang="de-DE" sz="1050" dirty="0"/>
          </a:p>
          <a:p>
            <a:r>
              <a:rPr lang="de-DE" sz="1050" dirty="0" smtClean="0"/>
              <a:t>Studiengang</a:t>
            </a:r>
          </a:p>
          <a:p>
            <a:r>
              <a:rPr lang="de-DE" sz="1050" b="0" dirty="0" smtClean="0"/>
              <a:t>Mechatronik (GPE)</a:t>
            </a:r>
          </a:p>
          <a:p>
            <a:r>
              <a:rPr lang="de-DE" sz="1050" b="0" dirty="0"/>
              <a:t>7</a:t>
            </a:r>
            <a:r>
              <a:rPr lang="de-DE" sz="1050" b="0" dirty="0" smtClean="0"/>
              <a:t>. Fachsemester</a:t>
            </a:r>
          </a:p>
        </p:txBody>
      </p:sp>
      <p:sp>
        <p:nvSpPr>
          <p:cNvPr id="6" name="Datumsplatzhalter 3"/>
          <p:cNvSpPr txBox="1">
            <a:spLocks/>
          </p:cNvSpPr>
          <p:nvPr/>
        </p:nvSpPr>
        <p:spPr>
          <a:xfrm>
            <a:off x="0" y="4803775"/>
            <a:ext cx="13319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06.01.2017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9543" y="865999"/>
            <a:ext cx="3960440" cy="296988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604704" y="1687447"/>
            <a:ext cx="45392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 smtClean="0"/>
              <a:t>Abschlusspräsentation </a:t>
            </a:r>
            <a:r>
              <a:rPr lang="de-DE" sz="2200" dirty="0"/>
              <a:t>zum </a:t>
            </a:r>
            <a:r>
              <a:rPr lang="de-DE" sz="2200" dirty="0" smtClean="0"/>
              <a:t>Projektthema </a:t>
            </a:r>
            <a:r>
              <a:rPr lang="de-DE" sz="2200" dirty="0"/>
              <a:t>Lernsystem </a:t>
            </a:r>
            <a:r>
              <a:rPr lang="de-DE" sz="2200" dirty="0" smtClean="0"/>
              <a:t>Automatisierung und Technik</a:t>
            </a:r>
            <a:br>
              <a:rPr lang="de-DE" sz="2200" dirty="0" smtClean="0"/>
            </a:b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b="1" dirty="0" smtClean="0"/>
              <a:t> Station Roboter</a:t>
            </a:r>
            <a:endParaRPr lang="de-DE" sz="2200" b="1" dirty="0"/>
          </a:p>
        </p:txBody>
      </p:sp>
    </p:spTree>
    <p:extLst>
      <p:ext uri="{BB962C8B-B14F-4D97-AF65-F5344CB8AC3E}">
        <p14:creationId xmlns:p14="http://schemas.microsoft.com/office/powerpoint/2010/main" val="382532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 txBox="1">
            <a:spLocks/>
          </p:cNvSpPr>
          <p:nvPr/>
        </p:nvSpPr>
        <p:spPr>
          <a:xfrm>
            <a:off x="0" y="4803775"/>
            <a:ext cx="13319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 smtClean="0"/>
              <a:t>06.01.2017</a:t>
            </a:r>
            <a:endParaRPr lang="de-DE" b="0" dirty="0"/>
          </a:p>
        </p:txBody>
      </p:sp>
      <p:sp>
        <p:nvSpPr>
          <p:cNvPr id="16" name="Inhaltsplatzhalter 1"/>
          <p:cNvSpPr txBox="1">
            <a:spLocks/>
          </p:cNvSpPr>
          <p:nvPr/>
        </p:nvSpPr>
        <p:spPr>
          <a:xfrm>
            <a:off x="1529408" y="771550"/>
            <a:ext cx="7111552" cy="3672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400" b="1" dirty="0">
                <a:solidFill>
                  <a:schemeClr val="tx1"/>
                </a:solidFill>
              </a:rPr>
              <a:t>Die Aufgabe der Station Roboter ist es: </a:t>
            </a:r>
            <a:endParaRPr lang="de-DE" sz="1400" b="1" dirty="0" smtClean="0">
              <a:solidFill>
                <a:schemeClr val="tx1"/>
              </a:solidFill>
            </a:endParaRPr>
          </a:p>
          <a:p>
            <a:pPr algn="l"/>
            <a:endParaRPr lang="de-DE" sz="1400" b="1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Die Materialbeschaffenheit eines Werkstückes festzustellen, 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5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Werkstücke aus einer Aufnahme zu entnehmen, 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5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Die Werkstücke an eine Montageposition zu transportieren und orientiert </a:t>
            </a:r>
            <a:r>
              <a:rPr lang="de-DE" sz="1400" dirty="0" smtClean="0">
                <a:solidFill>
                  <a:schemeClr val="tx1"/>
                </a:solidFill>
              </a:rPr>
              <a:t>abzulegen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5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Werkstücke </a:t>
            </a:r>
            <a:r>
              <a:rPr lang="de-DE" sz="1400" dirty="0">
                <a:solidFill>
                  <a:schemeClr val="tx1"/>
                </a:solidFill>
              </a:rPr>
              <a:t>zu einem Magazin zu transportieren und sie dort abzulegen oder 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5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Die Werkstücke an eine Folgestation weiter zugeben. </a:t>
            </a:r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/>
            </a:r>
            <a:br>
              <a:rPr lang="de-DE" sz="1400" dirty="0" smtClean="0">
                <a:solidFill>
                  <a:schemeClr val="tx1"/>
                </a:solidFill>
              </a:rPr>
            </a:b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1529408" y="205979"/>
            <a:ext cx="7416824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2. Systemübersicht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1331913" y="4801414"/>
            <a:ext cx="6982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Abschlusspräsentation zum Projektthema </a:t>
            </a:r>
            <a:r>
              <a:rPr lang="de-DE" sz="1200" dirty="0">
                <a:solidFill>
                  <a:schemeClr val="bg1"/>
                </a:solidFill>
              </a:rPr>
              <a:t>Lernsystem Automatisierung und </a:t>
            </a:r>
            <a:r>
              <a:rPr lang="de-DE" sz="1200" dirty="0" smtClean="0">
                <a:solidFill>
                  <a:schemeClr val="bg1"/>
                </a:solidFill>
              </a:rPr>
              <a:t>Technik – Station Roboter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640960" y="4801413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10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0" y="1311609"/>
            <a:ext cx="1331640" cy="3492389"/>
          </a:xfrm>
        </p:spPr>
        <p:txBody>
          <a:bodyPr>
            <a:noAutofit/>
          </a:bodyPr>
          <a:lstStyle/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Einführung in das  Projekt-thema.</a:t>
            </a:r>
          </a:p>
          <a:p>
            <a:pPr marL="228600" indent="-228600" algn="l">
              <a:buAutoNum type="arabicPeriod"/>
            </a:pPr>
            <a:endParaRPr lang="de-DE" sz="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dirty="0" smtClean="0">
                <a:solidFill>
                  <a:schemeClr val="tx2"/>
                </a:solidFill>
              </a:rPr>
              <a:t>Systemübersicht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Ansteuerung und </a:t>
            </a:r>
            <a:r>
              <a:rPr lang="de-DE" sz="1050" b="0" dirty="0" err="1" smtClean="0">
                <a:solidFill>
                  <a:schemeClr val="bg1">
                    <a:lumMod val="50000"/>
                  </a:schemeClr>
                </a:solidFill>
              </a:rPr>
              <a:t>Inbetrieb-nahme</a:t>
            </a: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 des Roboterarms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Einbindung des Roboterarms in die MPS-Station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Wartung und nützliche Hinweise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Fazit</a:t>
            </a:r>
          </a:p>
          <a:p>
            <a:pPr marL="228600" indent="-228600">
              <a:buAutoNum type="arabicPeriod"/>
            </a:pPr>
            <a:endParaRPr lang="de-DE" sz="1050" b="0" dirty="0" smtClean="0"/>
          </a:p>
          <a:p>
            <a:pPr marL="228600" indent="-228600">
              <a:buAutoNum type="arabicPeriod"/>
            </a:pPr>
            <a:endParaRPr lang="de-DE" sz="1050" b="0" dirty="0" smtClean="0"/>
          </a:p>
        </p:txBody>
      </p:sp>
    </p:spTree>
    <p:extLst>
      <p:ext uri="{BB962C8B-B14F-4D97-AF65-F5344CB8AC3E}">
        <p14:creationId xmlns:p14="http://schemas.microsoft.com/office/powerpoint/2010/main" val="378281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 txBox="1">
            <a:spLocks/>
          </p:cNvSpPr>
          <p:nvPr/>
        </p:nvSpPr>
        <p:spPr>
          <a:xfrm>
            <a:off x="0" y="4803775"/>
            <a:ext cx="13319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 smtClean="0"/>
              <a:t>06.01.2017</a:t>
            </a:r>
            <a:endParaRPr lang="de-DE" b="0" dirty="0"/>
          </a:p>
        </p:txBody>
      </p:sp>
      <p:sp>
        <p:nvSpPr>
          <p:cNvPr id="11" name="Textfeld 10"/>
          <p:cNvSpPr txBox="1"/>
          <p:nvPr/>
        </p:nvSpPr>
        <p:spPr>
          <a:xfrm>
            <a:off x="3131840" y="4443958"/>
            <a:ext cx="597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dirty="0" smtClean="0"/>
              <a:t>Quelle: </a:t>
            </a:r>
            <a:r>
              <a:rPr lang="pt-BR" sz="1100" dirty="0" smtClean="0"/>
              <a:t>Festo Didactic GmbH &amp; Co. KG</a:t>
            </a:r>
            <a:endParaRPr lang="de-DE" sz="1100" dirty="0"/>
          </a:p>
        </p:txBody>
      </p:sp>
      <p:sp>
        <p:nvSpPr>
          <p:cNvPr id="16" name="Inhaltsplatzhalter 1"/>
          <p:cNvSpPr txBox="1">
            <a:spLocks/>
          </p:cNvSpPr>
          <p:nvPr/>
        </p:nvSpPr>
        <p:spPr>
          <a:xfrm>
            <a:off x="1529408" y="771551"/>
            <a:ext cx="3906688" cy="477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400" b="1" dirty="0" smtClean="0">
                <a:solidFill>
                  <a:schemeClr val="tx1"/>
                </a:solidFill>
              </a:rPr>
              <a:t>Referenzdaten Roboterarm:</a:t>
            </a:r>
            <a:r>
              <a:rPr lang="de-DE" sz="1400" dirty="0" smtClean="0">
                <a:solidFill>
                  <a:schemeClr val="tx1"/>
                </a:solidFill>
              </a:rPr>
              <a:t/>
            </a:r>
            <a:br>
              <a:rPr lang="de-DE" sz="1400" dirty="0" smtClean="0">
                <a:solidFill>
                  <a:schemeClr val="tx1"/>
                </a:solidFill>
              </a:rPr>
            </a:b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1529408" y="205979"/>
            <a:ext cx="7416824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2. Systemübersicht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1331913" y="4801414"/>
            <a:ext cx="6982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Abschlusspräsentation zum Projektthema </a:t>
            </a:r>
            <a:r>
              <a:rPr lang="de-DE" sz="1200" dirty="0">
                <a:solidFill>
                  <a:schemeClr val="bg1"/>
                </a:solidFill>
              </a:rPr>
              <a:t>Lernsystem Automatisierung und </a:t>
            </a:r>
            <a:r>
              <a:rPr lang="de-DE" sz="1200" dirty="0" smtClean="0">
                <a:solidFill>
                  <a:schemeClr val="bg1"/>
                </a:solidFill>
              </a:rPr>
              <a:t>Technik – Station Roboter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640960" y="4801413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11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2" name="Inhaltsplatzhalter 1"/>
          <p:cNvSpPr txBox="1">
            <a:spLocks/>
          </p:cNvSpPr>
          <p:nvPr/>
        </p:nvSpPr>
        <p:spPr>
          <a:xfrm>
            <a:off x="5076056" y="1445356"/>
            <a:ext cx="3906688" cy="2808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400" dirty="0" smtClean="0">
                <a:solidFill>
                  <a:schemeClr val="tx1"/>
                </a:solidFill>
              </a:rPr>
              <a:t>Zum Transport der Werkstücke wird ein Vertikal-Knickarmroboter (RV-2AJ) mit 5 Achsen eingesetzt. </a:t>
            </a:r>
          </a:p>
          <a:p>
            <a:pPr algn="l"/>
            <a:endParaRPr lang="de-DE" sz="500" dirty="0" smtClean="0">
              <a:solidFill>
                <a:schemeClr val="tx1"/>
              </a:solidFill>
            </a:endParaRPr>
          </a:p>
          <a:p>
            <a:pPr algn="l"/>
            <a:r>
              <a:rPr lang="de-DE" sz="1400" dirty="0" smtClean="0">
                <a:solidFill>
                  <a:schemeClr val="tx2"/>
                </a:solidFill>
              </a:rPr>
              <a:t>Wiederholgenauigkeit: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>
                <a:solidFill>
                  <a:schemeClr val="tx1"/>
                </a:solidFill>
              </a:rPr>
              <a:t>± 0,02 </a:t>
            </a:r>
            <a:r>
              <a:rPr lang="de-DE" sz="1400" dirty="0" smtClean="0">
                <a:solidFill>
                  <a:schemeClr val="tx1"/>
                </a:solidFill>
              </a:rPr>
              <a:t>mm</a:t>
            </a:r>
          </a:p>
          <a:p>
            <a:pPr algn="l"/>
            <a:r>
              <a:rPr lang="de-DE" sz="1400" dirty="0" smtClean="0">
                <a:solidFill>
                  <a:schemeClr val="tx2"/>
                </a:solidFill>
              </a:rPr>
              <a:t>Vmax:</a:t>
            </a:r>
            <a:r>
              <a:rPr lang="de-DE" sz="1400" dirty="0" smtClean="0">
                <a:solidFill>
                  <a:schemeClr val="tx1"/>
                </a:solidFill>
              </a:rPr>
              <a:t> 2200 </a:t>
            </a:r>
            <a:r>
              <a:rPr lang="de-DE" sz="1400" dirty="0">
                <a:solidFill>
                  <a:schemeClr val="tx1"/>
                </a:solidFill>
              </a:rPr>
              <a:t>mm/s. </a:t>
            </a:r>
            <a:endParaRPr lang="de-DE" sz="1400" dirty="0" smtClean="0">
              <a:solidFill>
                <a:schemeClr val="tx1"/>
              </a:solidFill>
            </a:endParaRPr>
          </a:p>
          <a:p>
            <a:pPr algn="l"/>
            <a:r>
              <a:rPr lang="de-DE" sz="1400" dirty="0" smtClean="0">
                <a:solidFill>
                  <a:schemeClr val="tx2"/>
                </a:solidFill>
              </a:rPr>
              <a:t>Max Reichweite: </a:t>
            </a:r>
            <a:r>
              <a:rPr lang="de-DE" sz="1400" dirty="0" smtClean="0">
                <a:solidFill>
                  <a:schemeClr val="tx1"/>
                </a:solidFill>
              </a:rPr>
              <a:t>410 mm</a:t>
            </a:r>
          </a:p>
          <a:p>
            <a:pPr algn="l"/>
            <a:r>
              <a:rPr lang="de-DE" sz="1400" dirty="0">
                <a:solidFill>
                  <a:schemeClr val="tx2"/>
                </a:solidFill>
              </a:rPr>
              <a:t>Betriebsdruck:</a:t>
            </a:r>
            <a:r>
              <a:rPr lang="de-DE" sz="1400" dirty="0">
                <a:solidFill>
                  <a:schemeClr val="tx1"/>
                </a:solidFill>
              </a:rPr>
              <a:t> 600 kPa (6 bar) </a:t>
            </a:r>
            <a:endParaRPr lang="de-DE" sz="1400" dirty="0" smtClean="0">
              <a:solidFill>
                <a:schemeClr val="tx1"/>
              </a:solidFill>
            </a:endParaRPr>
          </a:p>
          <a:p>
            <a:pPr algn="l"/>
            <a:r>
              <a:rPr lang="de-DE" sz="1400" dirty="0">
                <a:solidFill>
                  <a:schemeClr val="tx2"/>
                </a:solidFill>
              </a:rPr>
              <a:t>Spannungsversorgung:</a:t>
            </a:r>
            <a:r>
              <a:rPr lang="de-DE" sz="1400" dirty="0">
                <a:solidFill>
                  <a:schemeClr val="tx1"/>
                </a:solidFill>
              </a:rPr>
              <a:t> 24 V DC, 4,5 A</a:t>
            </a:r>
            <a:endParaRPr lang="de-DE" sz="1400" dirty="0" smtClean="0">
              <a:solidFill>
                <a:schemeClr val="tx1"/>
              </a:solidFill>
            </a:endParaRPr>
          </a:p>
          <a:p>
            <a:pPr algn="l"/>
            <a:endParaRPr lang="de-DE" sz="500" dirty="0">
              <a:solidFill>
                <a:schemeClr val="tx1"/>
              </a:solidFill>
            </a:endParaRPr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>Eine </a:t>
            </a:r>
            <a:r>
              <a:rPr lang="de-DE" sz="1400" dirty="0">
                <a:solidFill>
                  <a:schemeClr val="tx1"/>
                </a:solidFill>
              </a:rPr>
              <a:t>Endstellungs- und Überlastüberwachung ist integriert. </a:t>
            </a:r>
            <a:r>
              <a:rPr lang="de-DE" sz="1400" dirty="0" smtClean="0">
                <a:solidFill>
                  <a:schemeClr val="tx1"/>
                </a:solidFill>
              </a:rPr>
              <a:t/>
            </a:r>
            <a:br>
              <a:rPr lang="de-DE" sz="1400" dirty="0" smtClean="0">
                <a:solidFill>
                  <a:schemeClr val="tx1"/>
                </a:solidFill>
              </a:rPr>
            </a:br>
            <a:endParaRPr lang="de-DE" sz="1400" dirty="0" smtClean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47614"/>
            <a:ext cx="2943282" cy="3003798"/>
          </a:xfrm>
          <a:prstGeom prst="rect">
            <a:avLst/>
          </a:prstGeom>
        </p:spPr>
      </p:pic>
      <p:sp>
        <p:nvSpPr>
          <p:cNvPr id="14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0" y="1311609"/>
            <a:ext cx="1331640" cy="3492389"/>
          </a:xfrm>
        </p:spPr>
        <p:txBody>
          <a:bodyPr>
            <a:noAutofit/>
          </a:bodyPr>
          <a:lstStyle/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Einführung in das  Projekt-thema.</a:t>
            </a:r>
          </a:p>
          <a:p>
            <a:pPr marL="228600" indent="-228600" algn="l">
              <a:buAutoNum type="arabicPeriod"/>
            </a:pPr>
            <a:endParaRPr lang="de-DE" sz="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dirty="0" smtClean="0">
                <a:solidFill>
                  <a:schemeClr val="tx2"/>
                </a:solidFill>
              </a:rPr>
              <a:t>Systemübersicht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Ansteuerung und </a:t>
            </a:r>
            <a:r>
              <a:rPr lang="de-DE" sz="1050" b="0" dirty="0" err="1" smtClean="0">
                <a:solidFill>
                  <a:schemeClr val="bg1">
                    <a:lumMod val="50000"/>
                  </a:schemeClr>
                </a:solidFill>
              </a:rPr>
              <a:t>Inbetrieb-nahme</a:t>
            </a: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 des Roboterarms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Einbindung des Roboterarms in die MPS-Station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Wartung und nützliche Hinweise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Fazit</a:t>
            </a:r>
          </a:p>
          <a:p>
            <a:pPr marL="228600" indent="-228600">
              <a:buAutoNum type="arabicPeriod"/>
            </a:pPr>
            <a:endParaRPr lang="de-DE" sz="1050" b="0" dirty="0" smtClean="0"/>
          </a:p>
          <a:p>
            <a:pPr marL="228600" indent="-228600">
              <a:buAutoNum type="arabicPeriod"/>
            </a:pPr>
            <a:endParaRPr lang="de-DE" sz="1050" b="0" dirty="0" smtClean="0"/>
          </a:p>
        </p:txBody>
      </p:sp>
    </p:spTree>
    <p:extLst>
      <p:ext uri="{BB962C8B-B14F-4D97-AF65-F5344CB8AC3E}">
        <p14:creationId xmlns:p14="http://schemas.microsoft.com/office/powerpoint/2010/main" val="203984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 txBox="1">
            <a:spLocks/>
          </p:cNvSpPr>
          <p:nvPr/>
        </p:nvSpPr>
        <p:spPr>
          <a:xfrm>
            <a:off x="0" y="4803775"/>
            <a:ext cx="13319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 smtClean="0"/>
              <a:t>06.01.2017</a:t>
            </a:r>
            <a:endParaRPr lang="de-DE" b="0" dirty="0"/>
          </a:p>
        </p:txBody>
      </p:sp>
      <p:sp>
        <p:nvSpPr>
          <p:cNvPr id="11" name="Textfeld 10"/>
          <p:cNvSpPr txBox="1"/>
          <p:nvPr/>
        </p:nvSpPr>
        <p:spPr>
          <a:xfrm>
            <a:off x="3131840" y="4443958"/>
            <a:ext cx="597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dirty="0" smtClean="0"/>
              <a:t>Quelle: </a:t>
            </a:r>
            <a:r>
              <a:rPr lang="pt-BR" sz="1100" dirty="0" smtClean="0"/>
              <a:t>Mitsubishi Electric</a:t>
            </a:r>
            <a:endParaRPr lang="de-DE" sz="1100" dirty="0"/>
          </a:p>
        </p:txBody>
      </p:sp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20" y="1419622"/>
            <a:ext cx="3600400" cy="3121060"/>
          </a:xfrm>
          <a:prstGeom prst="rect">
            <a:avLst/>
          </a:prstGeom>
        </p:spPr>
      </p:pic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330858"/>
              </p:ext>
            </p:extLst>
          </p:nvPr>
        </p:nvGraphicFramePr>
        <p:xfrm>
          <a:off x="5683936" y="1647807"/>
          <a:ext cx="3034384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192"/>
                <a:gridCol w="1517192"/>
              </a:tblGrid>
              <a:tr h="426932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Achsen-bezeichnung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Bedeutung</a:t>
                      </a:r>
                      <a:endParaRPr lang="de-DE" sz="1400" dirty="0"/>
                    </a:p>
                  </a:txBody>
                  <a:tcPr/>
                </a:tc>
              </a:tr>
              <a:tr h="251137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J1-Achse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Mittelteilachse</a:t>
                      </a:r>
                      <a:endParaRPr lang="de-DE" sz="1400" dirty="0"/>
                    </a:p>
                  </a:txBody>
                  <a:tcPr/>
                </a:tc>
              </a:tr>
              <a:tr h="2511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J2-Achse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Schulterachse</a:t>
                      </a:r>
                      <a:endParaRPr lang="de-DE" sz="1400" dirty="0"/>
                    </a:p>
                  </a:txBody>
                  <a:tcPr/>
                </a:tc>
              </a:tr>
              <a:tr h="2511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J3-Achse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Ellbogenachse</a:t>
                      </a:r>
                      <a:endParaRPr lang="de-DE" sz="1400" dirty="0"/>
                    </a:p>
                  </a:txBody>
                  <a:tcPr/>
                </a:tc>
              </a:tr>
              <a:tr h="4269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J5-Achse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Handgelenk-neigungsachse</a:t>
                      </a:r>
                      <a:endParaRPr lang="de-DE" sz="1400" dirty="0"/>
                    </a:p>
                  </a:txBody>
                  <a:tcPr/>
                </a:tc>
              </a:tr>
              <a:tr h="4269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J6-Achse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Handgelenkdreh-achse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Inhaltsplatzhalter 1"/>
          <p:cNvSpPr txBox="1">
            <a:spLocks/>
          </p:cNvSpPr>
          <p:nvPr/>
        </p:nvSpPr>
        <p:spPr>
          <a:xfrm>
            <a:off x="1529408" y="771551"/>
            <a:ext cx="3546648" cy="477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400" b="1" dirty="0" smtClean="0">
                <a:solidFill>
                  <a:schemeClr val="tx1"/>
                </a:solidFill>
              </a:rPr>
              <a:t>Komponenten eines 5-achsigen Roboterarms:</a:t>
            </a:r>
            <a:r>
              <a:rPr lang="de-DE" sz="1400" dirty="0" smtClean="0">
                <a:solidFill>
                  <a:schemeClr val="tx1"/>
                </a:solidFill>
              </a:rPr>
              <a:t/>
            </a:r>
            <a:br>
              <a:rPr lang="de-DE" sz="1400" dirty="0" smtClean="0">
                <a:solidFill>
                  <a:schemeClr val="tx1"/>
                </a:solidFill>
              </a:rPr>
            </a:b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18" name="Inhaltsplatzhalter 1"/>
          <p:cNvSpPr txBox="1">
            <a:spLocks/>
          </p:cNvSpPr>
          <p:nvPr/>
        </p:nvSpPr>
        <p:spPr>
          <a:xfrm>
            <a:off x="5597352" y="771551"/>
            <a:ext cx="3546648" cy="477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400" b="1" dirty="0" smtClean="0">
                <a:solidFill>
                  <a:schemeClr val="tx1"/>
                </a:solidFill>
              </a:rPr>
              <a:t>Übersicht der Achsenbezeichnung beim 5-achsigen Roboterarm:</a:t>
            </a:r>
            <a:r>
              <a:rPr lang="de-DE" sz="1400" dirty="0" smtClean="0">
                <a:solidFill>
                  <a:schemeClr val="tx1"/>
                </a:solidFill>
              </a:rPr>
              <a:t/>
            </a:r>
            <a:br>
              <a:rPr lang="de-DE" sz="1400" dirty="0" smtClean="0">
                <a:solidFill>
                  <a:schemeClr val="tx1"/>
                </a:solidFill>
              </a:rPr>
            </a:b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331913" y="4801414"/>
            <a:ext cx="6982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Abschlusspräsentation zum Projektthema </a:t>
            </a:r>
            <a:r>
              <a:rPr lang="de-DE" sz="1200" dirty="0">
                <a:solidFill>
                  <a:schemeClr val="bg1"/>
                </a:solidFill>
              </a:rPr>
              <a:t>Lernsystem Automatisierung und </a:t>
            </a:r>
            <a:r>
              <a:rPr lang="de-DE" sz="1200" dirty="0" smtClean="0">
                <a:solidFill>
                  <a:schemeClr val="bg1"/>
                </a:solidFill>
              </a:rPr>
              <a:t>Technik – Station Roboter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8640960" y="4801413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12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5" name="Titel 4"/>
          <p:cNvSpPr txBox="1">
            <a:spLocks/>
          </p:cNvSpPr>
          <p:nvPr/>
        </p:nvSpPr>
        <p:spPr>
          <a:xfrm>
            <a:off x="1529408" y="205979"/>
            <a:ext cx="7416824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2. Systemübersicht</a:t>
            </a:r>
            <a:endParaRPr lang="de-DE" sz="2400" dirty="0"/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Einführung in das  Projekt-thema.</a:t>
            </a:r>
          </a:p>
          <a:p>
            <a:pPr marL="228600" indent="-228600" algn="l">
              <a:buAutoNum type="arabicPeriod"/>
            </a:pPr>
            <a:endParaRPr lang="de-DE" sz="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dirty="0" smtClean="0">
                <a:solidFill>
                  <a:schemeClr val="tx2"/>
                </a:solidFill>
              </a:rPr>
              <a:t>Systemübersicht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Ansteuerung und </a:t>
            </a:r>
            <a:r>
              <a:rPr lang="de-DE" sz="1050" b="0" dirty="0" err="1" smtClean="0">
                <a:solidFill>
                  <a:schemeClr val="bg1">
                    <a:lumMod val="50000"/>
                  </a:schemeClr>
                </a:solidFill>
              </a:rPr>
              <a:t>Inbetrieb-nahme</a:t>
            </a: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 des Roboterarms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Einbindung des Roboterarms in die MPS-Station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Wartung und nützliche Hinweise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Fazit</a:t>
            </a:r>
          </a:p>
          <a:p>
            <a:pPr marL="228600" indent="-228600">
              <a:buAutoNum type="arabicPeriod"/>
            </a:pPr>
            <a:endParaRPr lang="de-DE" sz="1050" b="0" dirty="0" smtClean="0"/>
          </a:p>
          <a:p>
            <a:pPr marL="228600" indent="-228600">
              <a:buAutoNum type="arabicPeriod"/>
            </a:pPr>
            <a:endParaRPr lang="de-DE" sz="1050" b="0" dirty="0" smtClean="0"/>
          </a:p>
        </p:txBody>
      </p:sp>
    </p:spTree>
    <p:extLst>
      <p:ext uri="{BB962C8B-B14F-4D97-AF65-F5344CB8AC3E}">
        <p14:creationId xmlns:p14="http://schemas.microsoft.com/office/powerpoint/2010/main" val="201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 txBox="1">
            <a:spLocks/>
          </p:cNvSpPr>
          <p:nvPr/>
        </p:nvSpPr>
        <p:spPr>
          <a:xfrm>
            <a:off x="0" y="4803775"/>
            <a:ext cx="13319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 smtClean="0"/>
              <a:t>06.01.2017</a:t>
            </a:r>
            <a:endParaRPr lang="de-DE" b="0" dirty="0"/>
          </a:p>
        </p:txBody>
      </p:sp>
      <p:sp>
        <p:nvSpPr>
          <p:cNvPr id="11" name="Textfeld 10"/>
          <p:cNvSpPr txBox="1"/>
          <p:nvPr/>
        </p:nvSpPr>
        <p:spPr>
          <a:xfrm>
            <a:off x="3131840" y="4443958"/>
            <a:ext cx="597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dirty="0" smtClean="0"/>
              <a:t>Quelle: </a:t>
            </a:r>
            <a:r>
              <a:rPr lang="pt-BR" sz="1100" dirty="0" smtClean="0"/>
              <a:t>Festo Didactic GmbH &amp; Co. KG</a:t>
            </a:r>
            <a:endParaRPr lang="de-DE" sz="1100" dirty="0"/>
          </a:p>
        </p:txBody>
      </p:sp>
      <p:sp>
        <p:nvSpPr>
          <p:cNvPr id="16" name="Inhaltsplatzhalter 1"/>
          <p:cNvSpPr txBox="1">
            <a:spLocks/>
          </p:cNvSpPr>
          <p:nvPr/>
        </p:nvSpPr>
        <p:spPr>
          <a:xfrm>
            <a:off x="1529408" y="771551"/>
            <a:ext cx="3906688" cy="477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400" b="1" dirty="0" smtClean="0">
                <a:solidFill>
                  <a:schemeClr val="tx1"/>
                </a:solidFill>
              </a:rPr>
              <a:t>Referenzdaten Greifer:</a:t>
            </a:r>
            <a:r>
              <a:rPr lang="de-DE" sz="1400" dirty="0" smtClean="0">
                <a:solidFill>
                  <a:schemeClr val="tx1"/>
                </a:solidFill>
              </a:rPr>
              <a:t/>
            </a:r>
            <a:br>
              <a:rPr lang="de-DE" sz="1400" dirty="0" smtClean="0">
                <a:solidFill>
                  <a:schemeClr val="tx1"/>
                </a:solidFill>
              </a:rPr>
            </a:b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1529408" y="205979"/>
            <a:ext cx="7416824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2. Systemübersicht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1331913" y="4801414"/>
            <a:ext cx="6982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Abschlusspräsentation zum Projektthema </a:t>
            </a:r>
            <a:r>
              <a:rPr lang="de-DE" sz="1200" dirty="0">
                <a:solidFill>
                  <a:schemeClr val="bg1"/>
                </a:solidFill>
              </a:rPr>
              <a:t>Lernsystem Automatisierung und </a:t>
            </a:r>
            <a:r>
              <a:rPr lang="de-DE" sz="1200" dirty="0" smtClean="0">
                <a:solidFill>
                  <a:schemeClr val="bg1"/>
                </a:solidFill>
              </a:rPr>
              <a:t>Technik – Station Roboter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640960" y="4801413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13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2" name="Inhaltsplatzhalter 1"/>
          <p:cNvSpPr txBox="1">
            <a:spLocks/>
          </p:cNvSpPr>
          <p:nvPr/>
        </p:nvSpPr>
        <p:spPr>
          <a:xfrm>
            <a:off x="5508104" y="1445357"/>
            <a:ext cx="3474640" cy="3343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400" dirty="0">
                <a:solidFill>
                  <a:schemeClr val="tx1"/>
                </a:solidFill>
              </a:rPr>
              <a:t>Der Greifer ist am Roboterarm montiert. </a:t>
            </a:r>
            <a:endParaRPr lang="de-DE" sz="1400" dirty="0" smtClean="0">
              <a:solidFill>
                <a:schemeClr val="tx1"/>
              </a:solidFill>
            </a:endParaRPr>
          </a:p>
          <a:p>
            <a:pPr algn="l"/>
            <a:endParaRPr lang="de-DE" sz="500" dirty="0">
              <a:solidFill>
                <a:schemeClr val="tx1"/>
              </a:solidFill>
            </a:endParaRPr>
          </a:p>
          <a:p>
            <a:pPr algn="l"/>
            <a:endParaRPr lang="de-DE" sz="1400" dirty="0" smtClean="0">
              <a:solidFill>
                <a:schemeClr val="tx1"/>
              </a:solidFill>
            </a:endParaRPr>
          </a:p>
          <a:p>
            <a:pPr algn="l"/>
            <a:endParaRPr lang="de-DE" sz="500" dirty="0">
              <a:solidFill>
                <a:schemeClr val="tx1"/>
              </a:solidFill>
            </a:endParaRPr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/>
            </a:r>
            <a:br>
              <a:rPr lang="de-DE" sz="1400" dirty="0" smtClean="0">
                <a:solidFill>
                  <a:schemeClr val="tx1"/>
                </a:solidFill>
              </a:rPr>
            </a:br>
            <a:endParaRPr lang="de-DE" sz="1400" dirty="0" smtClean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212" y="1203598"/>
            <a:ext cx="1629002" cy="214342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76903"/>
            <a:ext cx="1991003" cy="146705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508104" y="1707654"/>
            <a:ext cx="347464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2"/>
                </a:solidFill>
              </a:rPr>
              <a:t>Antrieb:</a:t>
            </a:r>
            <a:r>
              <a:rPr lang="de-DE" sz="1400" dirty="0"/>
              <a:t> </a:t>
            </a:r>
            <a:r>
              <a:rPr lang="de-DE" sz="1400" dirty="0" smtClean="0"/>
              <a:t>Pneumatisch </a:t>
            </a:r>
            <a:endParaRPr lang="de-DE" sz="1400" dirty="0"/>
          </a:p>
          <a:p>
            <a:r>
              <a:rPr lang="de-DE" sz="1400" dirty="0">
                <a:solidFill>
                  <a:schemeClr val="tx2"/>
                </a:solidFill>
              </a:rPr>
              <a:t>Greifpositionen:</a:t>
            </a:r>
            <a:r>
              <a:rPr lang="de-DE" sz="1400" dirty="0"/>
              <a:t> Außengreifer (1), Mittelgreifer (2) und Kolben-/Federgreifer (</a:t>
            </a:r>
            <a:r>
              <a:rPr lang="de-DE" sz="1400" dirty="0" smtClean="0"/>
              <a:t>3)</a:t>
            </a:r>
          </a:p>
          <a:p>
            <a:endParaRPr lang="de-DE" sz="500" dirty="0"/>
          </a:p>
          <a:p>
            <a:r>
              <a:rPr lang="de-DE" sz="1400" dirty="0" smtClean="0"/>
              <a:t>Ein </a:t>
            </a:r>
            <a:r>
              <a:rPr lang="de-DE" sz="1400" dirty="0"/>
              <a:t>optischer Reflex-Lichttaster (Lichtleiter) in Greiferbacke (3) wird zur Farberkennung der Werkstücke eingesetzt.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0" y="1311609"/>
            <a:ext cx="1331640" cy="3492389"/>
          </a:xfrm>
        </p:spPr>
        <p:txBody>
          <a:bodyPr>
            <a:noAutofit/>
          </a:bodyPr>
          <a:lstStyle/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Einführung in das  Projekt-thema.</a:t>
            </a:r>
          </a:p>
          <a:p>
            <a:pPr marL="228600" indent="-228600" algn="l">
              <a:buAutoNum type="arabicPeriod"/>
            </a:pPr>
            <a:endParaRPr lang="de-DE" sz="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dirty="0" smtClean="0">
                <a:solidFill>
                  <a:schemeClr val="tx2"/>
                </a:solidFill>
              </a:rPr>
              <a:t>Systemübersicht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Ansteuerung und </a:t>
            </a:r>
            <a:r>
              <a:rPr lang="de-DE" sz="1050" b="0" dirty="0" err="1" smtClean="0">
                <a:solidFill>
                  <a:schemeClr val="bg1">
                    <a:lumMod val="50000"/>
                  </a:schemeClr>
                </a:solidFill>
              </a:rPr>
              <a:t>Inbetrieb-nahme</a:t>
            </a: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 des Roboterarms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Einbindung des Roboterarms in die MPS-Station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Wartung und nützliche Hinweise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Fazit</a:t>
            </a:r>
          </a:p>
          <a:p>
            <a:pPr marL="228600" indent="-228600">
              <a:buAutoNum type="arabicPeriod"/>
            </a:pPr>
            <a:endParaRPr lang="de-DE" sz="1050" b="0" dirty="0" smtClean="0"/>
          </a:p>
          <a:p>
            <a:pPr marL="228600" indent="-228600">
              <a:buAutoNum type="arabicPeriod"/>
            </a:pPr>
            <a:endParaRPr lang="de-DE" sz="1050" b="0" dirty="0" smtClean="0"/>
          </a:p>
        </p:txBody>
      </p:sp>
    </p:spTree>
    <p:extLst>
      <p:ext uri="{BB962C8B-B14F-4D97-AF65-F5344CB8AC3E}">
        <p14:creationId xmlns:p14="http://schemas.microsoft.com/office/powerpoint/2010/main" val="287773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 txBox="1">
            <a:spLocks/>
          </p:cNvSpPr>
          <p:nvPr/>
        </p:nvSpPr>
        <p:spPr>
          <a:xfrm>
            <a:off x="0" y="4803775"/>
            <a:ext cx="13319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 smtClean="0"/>
              <a:t>06.01.2017</a:t>
            </a:r>
            <a:endParaRPr lang="de-DE" b="0" dirty="0"/>
          </a:p>
        </p:txBody>
      </p:sp>
      <p:sp>
        <p:nvSpPr>
          <p:cNvPr id="11" name="Textfeld 10"/>
          <p:cNvSpPr txBox="1"/>
          <p:nvPr/>
        </p:nvSpPr>
        <p:spPr>
          <a:xfrm>
            <a:off x="3131840" y="4443958"/>
            <a:ext cx="597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dirty="0" smtClean="0"/>
              <a:t>Quelle: </a:t>
            </a:r>
            <a:r>
              <a:rPr lang="pt-BR" sz="1100" dirty="0" smtClean="0"/>
              <a:t>Mitsubishi Electric</a:t>
            </a:r>
            <a:endParaRPr lang="de-DE" sz="1100" dirty="0"/>
          </a:p>
        </p:txBody>
      </p:sp>
      <p:sp>
        <p:nvSpPr>
          <p:cNvPr id="8" name="Inhaltsplatzhalter 1"/>
          <p:cNvSpPr txBox="1">
            <a:spLocks/>
          </p:cNvSpPr>
          <p:nvPr/>
        </p:nvSpPr>
        <p:spPr>
          <a:xfrm>
            <a:off x="1529408" y="771551"/>
            <a:ext cx="3906688" cy="477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400" b="1" dirty="0" smtClean="0">
                <a:solidFill>
                  <a:schemeClr val="tx1"/>
                </a:solidFill>
              </a:rPr>
              <a:t>Übersicht über die Koordinatensysteme</a:t>
            </a:r>
            <a:r>
              <a:rPr lang="de-DE" sz="1400" dirty="0" smtClean="0">
                <a:solidFill>
                  <a:schemeClr val="tx1"/>
                </a:solidFill>
              </a:rPr>
              <a:t>:</a:t>
            </a:r>
            <a:br>
              <a:rPr lang="de-DE" sz="1400" dirty="0" smtClean="0">
                <a:solidFill>
                  <a:schemeClr val="tx1"/>
                </a:solidFill>
              </a:rPr>
            </a:br>
            <a:endParaRPr lang="de-DE" sz="1400" dirty="0" smtClean="0">
              <a:solidFill>
                <a:schemeClr val="tx1"/>
              </a:solidFill>
            </a:endParaRPr>
          </a:p>
        </p:txBody>
      </p:sp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823" y="1041523"/>
            <a:ext cx="5455993" cy="343359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331913" y="4801414"/>
            <a:ext cx="6982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Abschlusspräsentation zum Projektthema </a:t>
            </a:r>
            <a:r>
              <a:rPr lang="de-DE" sz="1200" dirty="0">
                <a:solidFill>
                  <a:schemeClr val="bg1"/>
                </a:solidFill>
              </a:rPr>
              <a:t>Lernsystem Automatisierung und </a:t>
            </a:r>
            <a:r>
              <a:rPr lang="de-DE" sz="1200" dirty="0" smtClean="0">
                <a:solidFill>
                  <a:schemeClr val="bg1"/>
                </a:solidFill>
              </a:rPr>
              <a:t>Technik – Station Roboter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640960" y="4801413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14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2" name="Titel 4"/>
          <p:cNvSpPr txBox="1">
            <a:spLocks/>
          </p:cNvSpPr>
          <p:nvPr/>
        </p:nvSpPr>
        <p:spPr>
          <a:xfrm>
            <a:off x="1529408" y="205979"/>
            <a:ext cx="7416824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2. Systemübersicht</a:t>
            </a:r>
            <a:endParaRPr lang="de-DE" sz="2400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0" y="1311609"/>
            <a:ext cx="1331640" cy="3492389"/>
          </a:xfrm>
        </p:spPr>
        <p:txBody>
          <a:bodyPr>
            <a:noAutofit/>
          </a:bodyPr>
          <a:lstStyle/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Einführung in das  Projekt-thema.</a:t>
            </a:r>
          </a:p>
          <a:p>
            <a:pPr marL="228600" indent="-228600" algn="l">
              <a:buAutoNum type="arabicPeriod"/>
            </a:pPr>
            <a:endParaRPr lang="de-DE" sz="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dirty="0" smtClean="0">
                <a:solidFill>
                  <a:schemeClr val="tx2"/>
                </a:solidFill>
              </a:rPr>
              <a:t>Systemübersicht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Ansteuerung und </a:t>
            </a:r>
            <a:r>
              <a:rPr lang="de-DE" sz="1050" b="0" dirty="0" err="1" smtClean="0">
                <a:solidFill>
                  <a:schemeClr val="bg1">
                    <a:lumMod val="50000"/>
                  </a:schemeClr>
                </a:solidFill>
              </a:rPr>
              <a:t>Inbetrieb-nahme</a:t>
            </a: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 des Roboterarms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Einbindung des Roboterarms in die MPS-Station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Wartung und nützliche Hinweise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Fazit</a:t>
            </a:r>
          </a:p>
          <a:p>
            <a:pPr marL="228600" indent="-228600">
              <a:buAutoNum type="arabicPeriod"/>
            </a:pPr>
            <a:endParaRPr lang="de-DE" sz="1050" b="0" dirty="0" smtClean="0"/>
          </a:p>
          <a:p>
            <a:pPr marL="228600" indent="-228600">
              <a:buAutoNum type="arabicPeriod"/>
            </a:pPr>
            <a:endParaRPr lang="de-DE" sz="1050" b="0" dirty="0" smtClean="0"/>
          </a:p>
        </p:txBody>
      </p:sp>
    </p:spTree>
    <p:extLst>
      <p:ext uri="{BB962C8B-B14F-4D97-AF65-F5344CB8AC3E}">
        <p14:creationId xmlns:p14="http://schemas.microsoft.com/office/powerpoint/2010/main" val="64680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 txBox="1">
            <a:spLocks/>
          </p:cNvSpPr>
          <p:nvPr/>
        </p:nvSpPr>
        <p:spPr>
          <a:xfrm>
            <a:off x="0" y="4803775"/>
            <a:ext cx="13319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 smtClean="0"/>
              <a:t>06.01.2017</a:t>
            </a:r>
            <a:endParaRPr lang="de-DE" b="0" dirty="0"/>
          </a:p>
        </p:txBody>
      </p:sp>
      <p:sp>
        <p:nvSpPr>
          <p:cNvPr id="11" name="Textfeld 10"/>
          <p:cNvSpPr txBox="1"/>
          <p:nvPr/>
        </p:nvSpPr>
        <p:spPr>
          <a:xfrm>
            <a:off x="3131840" y="4443958"/>
            <a:ext cx="597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dirty="0" smtClean="0"/>
              <a:t>Quelle: </a:t>
            </a:r>
            <a:r>
              <a:rPr lang="pt-BR" sz="1100" dirty="0" smtClean="0"/>
              <a:t>Mitsubishi Electric</a:t>
            </a:r>
            <a:endParaRPr lang="de-DE" sz="1100" dirty="0"/>
          </a:p>
        </p:txBody>
      </p:sp>
      <p:sp>
        <p:nvSpPr>
          <p:cNvPr id="8" name="Inhaltsplatzhalter 1"/>
          <p:cNvSpPr txBox="1">
            <a:spLocks/>
          </p:cNvSpPr>
          <p:nvPr/>
        </p:nvSpPr>
        <p:spPr>
          <a:xfrm>
            <a:off x="1529408" y="771551"/>
            <a:ext cx="3906688" cy="477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400" b="1" dirty="0" smtClean="0">
                <a:solidFill>
                  <a:schemeClr val="tx1"/>
                </a:solidFill>
              </a:rPr>
              <a:t>Übersicht über den Bewegungsbereich:</a:t>
            </a:r>
            <a:r>
              <a:rPr lang="de-DE" sz="1400" dirty="0" smtClean="0">
                <a:solidFill>
                  <a:schemeClr val="tx1"/>
                </a:solidFill>
              </a:rPr>
              <a:t/>
            </a:r>
            <a:br>
              <a:rPr lang="de-DE" sz="1400" dirty="0" smtClean="0">
                <a:solidFill>
                  <a:schemeClr val="tx1"/>
                </a:solidFill>
              </a:rPr>
            </a:b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843808" y="1110865"/>
            <a:ext cx="28803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72" y="1200746"/>
            <a:ext cx="2958002" cy="3099196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1331913" y="4443958"/>
            <a:ext cx="597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*Angaben in mm</a:t>
            </a:r>
            <a:endParaRPr lang="de-DE" sz="1100" dirty="0"/>
          </a:p>
        </p:txBody>
      </p:sp>
      <p:pic>
        <p:nvPicPr>
          <p:cNvPr id="5" name="Grafik 4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001" y="1200746"/>
            <a:ext cx="3349844" cy="3099196"/>
          </a:xfrm>
          <a:prstGeom prst="rect">
            <a:avLst/>
          </a:prstGeom>
        </p:spPr>
      </p:pic>
      <p:sp>
        <p:nvSpPr>
          <p:cNvPr id="13" name="Titel 4"/>
          <p:cNvSpPr txBox="1">
            <a:spLocks/>
          </p:cNvSpPr>
          <p:nvPr/>
        </p:nvSpPr>
        <p:spPr>
          <a:xfrm>
            <a:off x="1529408" y="205979"/>
            <a:ext cx="7416824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2. Systemübersicht</a:t>
            </a:r>
            <a:endParaRPr lang="de-DE" sz="2400" dirty="0"/>
          </a:p>
        </p:txBody>
      </p:sp>
      <p:sp>
        <p:nvSpPr>
          <p:cNvPr id="16" name="Textfeld 15"/>
          <p:cNvSpPr txBox="1"/>
          <p:nvPr/>
        </p:nvSpPr>
        <p:spPr>
          <a:xfrm>
            <a:off x="1331913" y="4801414"/>
            <a:ext cx="6982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Abschlusspräsentation zum Projektthema </a:t>
            </a:r>
            <a:r>
              <a:rPr lang="de-DE" sz="1200" dirty="0">
                <a:solidFill>
                  <a:schemeClr val="bg1"/>
                </a:solidFill>
              </a:rPr>
              <a:t>Lernsystem Automatisierung und </a:t>
            </a:r>
            <a:r>
              <a:rPr lang="de-DE" sz="1200" dirty="0" smtClean="0">
                <a:solidFill>
                  <a:schemeClr val="bg1"/>
                </a:solidFill>
              </a:rPr>
              <a:t>Technik – Station Roboter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640960" y="4801413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15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0" y="1311609"/>
            <a:ext cx="1331640" cy="3492389"/>
          </a:xfrm>
        </p:spPr>
        <p:txBody>
          <a:bodyPr>
            <a:noAutofit/>
          </a:bodyPr>
          <a:lstStyle/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Einführung in das  Projekt-thema.</a:t>
            </a:r>
          </a:p>
          <a:p>
            <a:pPr marL="228600" indent="-228600" algn="l">
              <a:buAutoNum type="arabicPeriod"/>
            </a:pPr>
            <a:endParaRPr lang="de-DE" sz="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dirty="0" smtClean="0">
                <a:solidFill>
                  <a:schemeClr val="tx2"/>
                </a:solidFill>
              </a:rPr>
              <a:t>Systemübersicht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Ansteuerung und </a:t>
            </a:r>
            <a:r>
              <a:rPr lang="de-DE" sz="1050" b="0" dirty="0" err="1" smtClean="0">
                <a:solidFill>
                  <a:schemeClr val="bg1">
                    <a:lumMod val="50000"/>
                  </a:schemeClr>
                </a:solidFill>
              </a:rPr>
              <a:t>Inbetrieb-nahme</a:t>
            </a: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 des Roboterarms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Einbindung des Roboterarms in die MPS-Station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Wartung und nützliche Hinweise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Fazit</a:t>
            </a:r>
          </a:p>
          <a:p>
            <a:pPr marL="228600" indent="-228600">
              <a:buAutoNum type="arabicPeriod"/>
            </a:pPr>
            <a:endParaRPr lang="de-DE" sz="1050" b="0" dirty="0" smtClean="0"/>
          </a:p>
          <a:p>
            <a:pPr marL="228600" indent="-228600">
              <a:buAutoNum type="arabicPeriod"/>
            </a:pPr>
            <a:endParaRPr lang="de-DE" sz="1050" b="0" dirty="0" smtClean="0"/>
          </a:p>
        </p:txBody>
      </p:sp>
    </p:spTree>
    <p:extLst>
      <p:ext uri="{BB962C8B-B14F-4D97-AF65-F5344CB8AC3E}">
        <p14:creationId xmlns:p14="http://schemas.microsoft.com/office/powerpoint/2010/main" val="397339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 txBox="1">
            <a:spLocks/>
          </p:cNvSpPr>
          <p:nvPr/>
        </p:nvSpPr>
        <p:spPr>
          <a:xfrm>
            <a:off x="0" y="4803775"/>
            <a:ext cx="13319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 smtClean="0"/>
              <a:t>06.01.2017</a:t>
            </a:r>
            <a:endParaRPr lang="de-DE" b="0" dirty="0"/>
          </a:p>
        </p:txBody>
      </p:sp>
      <p:sp>
        <p:nvSpPr>
          <p:cNvPr id="2" name="Rechteck 1"/>
          <p:cNvSpPr/>
          <p:nvPr/>
        </p:nvSpPr>
        <p:spPr>
          <a:xfrm>
            <a:off x="2843808" y="1110865"/>
            <a:ext cx="28803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4"/>
          <p:cNvSpPr txBox="1">
            <a:spLocks/>
          </p:cNvSpPr>
          <p:nvPr/>
        </p:nvSpPr>
        <p:spPr>
          <a:xfrm>
            <a:off x="1529408" y="205979"/>
            <a:ext cx="7416824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/>
              <a:t>3</a:t>
            </a:r>
            <a:r>
              <a:rPr lang="de-DE" sz="2000" dirty="0" smtClean="0"/>
              <a:t>. Ansteuerung und Inbetriebnahme des Roboterarms</a:t>
            </a:r>
            <a:endParaRPr lang="de-DE" sz="2400" dirty="0"/>
          </a:p>
        </p:txBody>
      </p:sp>
      <p:sp>
        <p:nvSpPr>
          <p:cNvPr id="17" name="Inhaltsplatzhalter 1"/>
          <p:cNvSpPr txBox="1">
            <a:spLocks/>
          </p:cNvSpPr>
          <p:nvPr/>
        </p:nvSpPr>
        <p:spPr>
          <a:xfrm>
            <a:off x="1529408" y="771551"/>
            <a:ext cx="7416824" cy="4168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chemeClr val="tx1"/>
                </a:solidFill>
              </a:rPr>
              <a:t>Ansteuerung per Teaching Box und  CIROS Robotics möglich</a:t>
            </a:r>
          </a:p>
          <a:p>
            <a:pPr algn="l"/>
            <a:endParaRPr lang="de-DE" sz="500" b="1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chemeClr val="tx1"/>
                </a:solidFill>
              </a:rPr>
              <a:t>CIROS Robotics – Die ersten Schritte (Programm hochladen):</a:t>
            </a:r>
          </a:p>
          <a:p>
            <a:pPr algn="l"/>
            <a:endParaRPr lang="de-DE" sz="500" b="1" dirty="0" smtClean="0">
              <a:solidFill>
                <a:schemeClr val="tx1"/>
              </a:solidFill>
            </a:endParaRPr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>       1.     PC </a:t>
            </a:r>
            <a:r>
              <a:rPr lang="de-DE" sz="1400" dirty="0">
                <a:solidFill>
                  <a:schemeClr val="tx1"/>
                </a:solidFill>
              </a:rPr>
              <a:t>und Steuergerät mit dem Programmierkabel </a:t>
            </a:r>
            <a:r>
              <a:rPr lang="de-DE" sz="1400" dirty="0" smtClean="0">
                <a:solidFill>
                  <a:schemeClr val="tx1"/>
                </a:solidFill>
              </a:rPr>
              <a:t>verbinden. </a:t>
            </a:r>
          </a:p>
          <a:p>
            <a:pPr marL="342900" indent="-342900" algn="l">
              <a:buAutoNum type="arabicPeriod"/>
            </a:pPr>
            <a:endParaRPr lang="de-DE" sz="300" dirty="0">
              <a:solidFill>
                <a:schemeClr val="tx1"/>
              </a:solidFill>
            </a:endParaRPr>
          </a:p>
          <a:p>
            <a:pPr algn="l"/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smtClean="0">
                <a:solidFill>
                  <a:schemeClr val="tx1"/>
                </a:solidFill>
              </a:rPr>
              <a:t>      2</a:t>
            </a:r>
            <a:r>
              <a:rPr lang="de-DE" sz="1400" dirty="0">
                <a:solidFill>
                  <a:schemeClr val="tx1"/>
                </a:solidFill>
              </a:rPr>
              <a:t>. </a:t>
            </a:r>
            <a:r>
              <a:rPr lang="de-DE" sz="1400" dirty="0" smtClean="0">
                <a:solidFill>
                  <a:schemeClr val="tx1"/>
                </a:solidFill>
              </a:rPr>
              <a:t>    Steuergerät </a:t>
            </a:r>
            <a:r>
              <a:rPr lang="de-DE" sz="1400" dirty="0">
                <a:solidFill>
                  <a:schemeClr val="tx1"/>
                </a:solidFill>
              </a:rPr>
              <a:t>einschalten. </a:t>
            </a:r>
            <a:endParaRPr lang="de-DE" sz="1400" dirty="0" smtClean="0">
              <a:solidFill>
                <a:schemeClr val="tx1"/>
              </a:solidFill>
            </a:endParaRPr>
          </a:p>
          <a:p>
            <a:pPr algn="l"/>
            <a:r>
              <a:rPr lang="de-DE" sz="300" dirty="0">
                <a:solidFill>
                  <a:schemeClr val="tx1"/>
                </a:solidFill>
              </a:rPr>
              <a:t> </a:t>
            </a:r>
            <a:r>
              <a:rPr lang="de-DE" sz="300" dirty="0" smtClean="0">
                <a:solidFill>
                  <a:schemeClr val="tx1"/>
                </a:solidFill>
              </a:rPr>
              <a:t>                              </a:t>
            </a:r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>       3.     Netzgerät einschalten.</a:t>
            </a:r>
          </a:p>
          <a:p>
            <a:pPr algn="l"/>
            <a:endParaRPr lang="de-DE" sz="300" dirty="0">
              <a:solidFill>
                <a:schemeClr val="tx1"/>
              </a:solidFill>
            </a:endParaRPr>
          </a:p>
          <a:p>
            <a:pPr algn="l"/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smtClean="0">
                <a:solidFill>
                  <a:schemeClr val="tx1"/>
                </a:solidFill>
              </a:rPr>
              <a:t>      4</a:t>
            </a:r>
            <a:r>
              <a:rPr lang="de-DE" sz="1400" dirty="0">
                <a:solidFill>
                  <a:schemeClr val="tx1"/>
                </a:solidFill>
              </a:rPr>
              <a:t>. </a:t>
            </a:r>
            <a:r>
              <a:rPr lang="de-DE" sz="1400" dirty="0" smtClean="0">
                <a:solidFill>
                  <a:schemeClr val="tx1"/>
                </a:solidFill>
              </a:rPr>
              <a:t>    Druckluftversorgung </a:t>
            </a:r>
            <a:r>
              <a:rPr lang="de-DE" sz="1400" dirty="0">
                <a:solidFill>
                  <a:schemeClr val="tx1"/>
                </a:solidFill>
              </a:rPr>
              <a:t>einschalten. </a:t>
            </a:r>
            <a:endParaRPr lang="de-DE" sz="1400" dirty="0" smtClean="0">
              <a:solidFill>
                <a:schemeClr val="tx1"/>
              </a:solidFill>
            </a:endParaRPr>
          </a:p>
          <a:p>
            <a:pPr algn="l"/>
            <a:endParaRPr lang="de-DE" sz="300" dirty="0">
              <a:solidFill>
                <a:schemeClr val="tx1"/>
              </a:solidFill>
            </a:endParaRPr>
          </a:p>
          <a:p>
            <a:pPr algn="l"/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smtClean="0">
                <a:solidFill>
                  <a:schemeClr val="tx1"/>
                </a:solidFill>
              </a:rPr>
              <a:t>      5.     </a:t>
            </a:r>
            <a:r>
              <a:rPr lang="de-DE" sz="1400" dirty="0">
                <a:solidFill>
                  <a:schemeClr val="tx1"/>
                </a:solidFill>
              </a:rPr>
              <a:t>NOT-AUS Taster entriegeln. </a:t>
            </a:r>
            <a:endParaRPr lang="de-DE" sz="1400" dirty="0" smtClean="0">
              <a:solidFill>
                <a:schemeClr val="tx1"/>
              </a:solidFill>
            </a:endParaRPr>
          </a:p>
          <a:p>
            <a:pPr algn="l"/>
            <a:endParaRPr lang="de-DE" sz="300" dirty="0">
              <a:solidFill>
                <a:schemeClr val="tx1"/>
              </a:solidFill>
            </a:endParaRPr>
          </a:p>
          <a:p>
            <a:pPr algn="l"/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smtClean="0">
                <a:solidFill>
                  <a:schemeClr val="tx1"/>
                </a:solidFill>
              </a:rPr>
              <a:t>      6</a:t>
            </a:r>
            <a:r>
              <a:rPr lang="de-DE" sz="1400" dirty="0">
                <a:solidFill>
                  <a:schemeClr val="tx1"/>
                </a:solidFill>
              </a:rPr>
              <a:t>. </a:t>
            </a:r>
            <a:r>
              <a:rPr lang="de-DE" sz="1400" dirty="0" smtClean="0">
                <a:solidFill>
                  <a:schemeClr val="tx1"/>
                </a:solidFill>
              </a:rPr>
              <a:t>    Roboter </a:t>
            </a:r>
            <a:r>
              <a:rPr lang="de-DE" sz="1400" dirty="0">
                <a:solidFill>
                  <a:schemeClr val="tx1"/>
                </a:solidFill>
              </a:rPr>
              <a:t>Programmiersoftware (CIROS Robotics) </a:t>
            </a:r>
            <a:r>
              <a:rPr lang="de-DE" sz="1400" dirty="0" smtClean="0">
                <a:solidFill>
                  <a:schemeClr val="tx1"/>
                </a:solidFill>
              </a:rPr>
              <a:t>Starten und Programm schreiben.</a:t>
            </a:r>
          </a:p>
          <a:p>
            <a:pPr algn="l"/>
            <a:endParaRPr lang="de-DE" sz="300" dirty="0">
              <a:solidFill>
                <a:schemeClr val="tx1"/>
              </a:solidFill>
            </a:endParaRPr>
          </a:p>
          <a:p>
            <a:pPr algn="l"/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smtClean="0">
                <a:solidFill>
                  <a:schemeClr val="tx1"/>
                </a:solidFill>
              </a:rPr>
              <a:t>      7.     </a:t>
            </a:r>
            <a:r>
              <a:rPr lang="de-DE" sz="1400" dirty="0">
                <a:solidFill>
                  <a:schemeClr val="tx1"/>
                </a:solidFill>
              </a:rPr>
              <a:t>Das gewünschte Programm </a:t>
            </a:r>
            <a:r>
              <a:rPr lang="de-DE" sz="1400" dirty="0" smtClean="0">
                <a:solidFill>
                  <a:schemeClr val="tx1"/>
                </a:solidFill>
              </a:rPr>
              <a:t>aus </a:t>
            </a:r>
            <a:r>
              <a:rPr lang="de-DE" sz="1400" dirty="0">
                <a:solidFill>
                  <a:schemeClr val="tx1"/>
                </a:solidFill>
              </a:rPr>
              <a:t>dem Verzeichnis auswählen. </a:t>
            </a:r>
            <a:endParaRPr lang="de-DE" sz="1400" dirty="0" smtClean="0">
              <a:solidFill>
                <a:schemeClr val="tx1"/>
              </a:solidFill>
            </a:endParaRPr>
          </a:p>
          <a:p>
            <a:pPr algn="l"/>
            <a:endParaRPr lang="de-DE" sz="300" dirty="0">
              <a:solidFill>
                <a:schemeClr val="tx1"/>
              </a:solidFill>
            </a:endParaRPr>
          </a:p>
          <a:p>
            <a:pPr algn="l"/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smtClean="0">
                <a:solidFill>
                  <a:schemeClr val="tx1"/>
                </a:solidFill>
              </a:rPr>
              <a:t>      8</a:t>
            </a:r>
            <a:r>
              <a:rPr lang="de-DE" sz="1400" dirty="0">
                <a:solidFill>
                  <a:schemeClr val="tx1"/>
                </a:solidFill>
              </a:rPr>
              <a:t>. </a:t>
            </a:r>
            <a:r>
              <a:rPr lang="de-DE" sz="1400" dirty="0" smtClean="0">
                <a:solidFill>
                  <a:schemeClr val="tx1"/>
                </a:solidFill>
              </a:rPr>
              <a:t>    MODE </a:t>
            </a:r>
            <a:r>
              <a:rPr lang="de-DE" sz="1400" dirty="0">
                <a:solidFill>
                  <a:schemeClr val="tx1"/>
                </a:solidFill>
              </a:rPr>
              <a:t>Schalter am Steuergerät in die Position AUT (ext) stellen</a:t>
            </a:r>
            <a:r>
              <a:rPr lang="de-DE" sz="14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de-DE" sz="300" dirty="0">
              <a:solidFill>
                <a:schemeClr val="tx1"/>
              </a:solidFill>
            </a:endParaRPr>
          </a:p>
          <a:p>
            <a:pPr algn="l"/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smtClean="0">
                <a:solidFill>
                  <a:schemeClr val="tx1"/>
                </a:solidFill>
              </a:rPr>
              <a:t>      9</a:t>
            </a:r>
            <a:r>
              <a:rPr lang="de-DE" sz="1400" dirty="0">
                <a:solidFill>
                  <a:schemeClr val="tx1"/>
                </a:solidFill>
              </a:rPr>
              <a:t>. </a:t>
            </a:r>
            <a:r>
              <a:rPr lang="de-DE" sz="1400" dirty="0" smtClean="0">
                <a:solidFill>
                  <a:schemeClr val="tx1"/>
                </a:solidFill>
              </a:rPr>
              <a:t>    Programm </a:t>
            </a:r>
            <a:r>
              <a:rPr lang="de-DE" sz="1400" dirty="0">
                <a:solidFill>
                  <a:schemeClr val="tx1"/>
                </a:solidFill>
              </a:rPr>
              <a:t>kompilieren. </a:t>
            </a:r>
            <a:endParaRPr lang="de-DE" sz="1400" dirty="0" smtClean="0">
              <a:solidFill>
                <a:schemeClr val="tx1"/>
              </a:solidFill>
            </a:endParaRPr>
          </a:p>
          <a:p>
            <a:pPr algn="l"/>
            <a:endParaRPr lang="de-DE" sz="300" dirty="0" smtClean="0">
              <a:solidFill>
                <a:schemeClr val="tx1"/>
              </a:solidFill>
            </a:endParaRPr>
          </a:p>
          <a:p>
            <a:pPr algn="l"/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smtClean="0">
                <a:solidFill>
                  <a:schemeClr val="tx1"/>
                </a:solidFill>
              </a:rPr>
              <a:t>      10.  </a:t>
            </a:r>
            <a:r>
              <a:rPr lang="de-DE" sz="400" dirty="0" smtClean="0">
                <a:solidFill>
                  <a:schemeClr val="bg1"/>
                </a:solidFill>
              </a:rPr>
              <a:t>a</a:t>
            </a:r>
            <a:r>
              <a:rPr lang="de-DE" sz="1400" dirty="0" smtClean="0">
                <a:solidFill>
                  <a:schemeClr val="tx1"/>
                </a:solidFill>
              </a:rPr>
              <a:t>Programm und Positionsliste in das Steuergerät laden. </a:t>
            </a:r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/>
            </a:r>
            <a:br>
              <a:rPr lang="de-DE" sz="1400" dirty="0" smtClean="0">
                <a:solidFill>
                  <a:schemeClr val="tx1"/>
                </a:solidFill>
              </a:rPr>
            </a:b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331913" y="4801414"/>
            <a:ext cx="6982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Abschlusspräsentation zum Projektthema </a:t>
            </a:r>
            <a:r>
              <a:rPr lang="de-DE" sz="1200" dirty="0">
                <a:solidFill>
                  <a:schemeClr val="bg1"/>
                </a:solidFill>
              </a:rPr>
              <a:t>Lernsystem Automatisierung und </a:t>
            </a:r>
            <a:r>
              <a:rPr lang="de-DE" sz="1200" dirty="0" smtClean="0">
                <a:solidFill>
                  <a:schemeClr val="bg1"/>
                </a:solidFill>
              </a:rPr>
              <a:t>Technik – Station Roboter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640960" y="4801413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16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273" y="1309024"/>
            <a:ext cx="1331640" cy="3492389"/>
          </a:xfrm>
        </p:spPr>
        <p:txBody>
          <a:bodyPr>
            <a:noAutofit/>
          </a:bodyPr>
          <a:lstStyle/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Einführung in das  Projekt-thema.</a:t>
            </a: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endParaRPr lang="de-DE" sz="500" b="0" dirty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Systemübersicht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dirty="0"/>
              <a:t>Ansteuerung und </a:t>
            </a:r>
            <a:r>
              <a:rPr lang="de-DE" sz="1050" dirty="0" err="1"/>
              <a:t>Inbetrieb-nahme</a:t>
            </a:r>
            <a:r>
              <a:rPr lang="de-DE" sz="1050" dirty="0"/>
              <a:t> des Roboterarms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Einbindung des Roboterarms in die MPS-Station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Wartung und nützliche Hinweise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Fazit</a:t>
            </a:r>
          </a:p>
          <a:p>
            <a:pPr marL="228600" indent="-228600">
              <a:buAutoNum type="arabicPeriod"/>
            </a:pPr>
            <a:endParaRPr lang="de-DE" sz="1050" b="0" dirty="0" smtClean="0"/>
          </a:p>
        </p:txBody>
      </p:sp>
    </p:spTree>
    <p:extLst>
      <p:ext uri="{BB962C8B-B14F-4D97-AF65-F5344CB8AC3E}">
        <p14:creationId xmlns:p14="http://schemas.microsoft.com/office/powerpoint/2010/main" val="22282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 txBox="1">
            <a:spLocks/>
          </p:cNvSpPr>
          <p:nvPr/>
        </p:nvSpPr>
        <p:spPr>
          <a:xfrm>
            <a:off x="0" y="4803775"/>
            <a:ext cx="13319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 smtClean="0">
                <a:solidFill>
                  <a:prstClr val="white"/>
                </a:solidFill>
              </a:rPr>
              <a:t>06.01.2017</a:t>
            </a:r>
            <a:endParaRPr lang="de-DE" b="0" dirty="0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843808" y="1110865"/>
            <a:ext cx="28803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4"/>
          <p:cNvSpPr txBox="1">
            <a:spLocks/>
          </p:cNvSpPr>
          <p:nvPr/>
        </p:nvSpPr>
        <p:spPr>
          <a:xfrm>
            <a:off x="1529408" y="205979"/>
            <a:ext cx="7416824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/>
              <a:t>3</a:t>
            </a:r>
            <a:r>
              <a:rPr lang="de-DE" sz="2000" dirty="0" smtClean="0"/>
              <a:t>. Ansteuerung und Inbetriebnahme</a:t>
            </a:r>
            <a:endParaRPr lang="de-DE" sz="2400" dirty="0"/>
          </a:p>
        </p:txBody>
      </p:sp>
      <p:sp>
        <p:nvSpPr>
          <p:cNvPr id="17" name="Inhaltsplatzhalter 1"/>
          <p:cNvSpPr txBox="1">
            <a:spLocks/>
          </p:cNvSpPr>
          <p:nvPr/>
        </p:nvSpPr>
        <p:spPr>
          <a:xfrm>
            <a:off x="1529408" y="771551"/>
            <a:ext cx="7416824" cy="4168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prstClr val="black"/>
                </a:solidFill>
              </a:rPr>
              <a:t>MELFA-BASIC-IV-Programmierung</a:t>
            </a:r>
            <a:endParaRPr lang="de-DE" sz="1400" b="1" dirty="0">
              <a:solidFill>
                <a:prstClr val="black"/>
              </a:solidFill>
            </a:endParaRPr>
          </a:p>
          <a:p>
            <a:pPr algn="l"/>
            <a:endParaRPr lang="de-DE" sz="500" b="1" dirty="0">
              <a:solidFill>
                <a:prstClr val="black"/>
              </a:solidFill>
            </a:endParaRPr>
          </a:p>
          <a:p>
            <a:pPr algn="l"/>
            <a:r>
              <a:rPr lang="de-DE" sz="1400" dirty="0" smtClean="0">
                <a:solidFill>
                  <a:prstClr val="black"/>
                </a:solidFill>
              </a:rPr>
              <a:t/>
            </a:r>
            <a:br>
              <a:rPr lang="de-DE" sz="1400" dirty="0" smtClean="0">
                <a:solidFill>
                  <a:prstClr val="black"/>
                </a:solidFill>
              </a:rPr>
            </a:br>
            <a:endParaRPr lang="de-DE" sz="1400" dirty="0" smtClean="0">
              <a:solidFill>
                <a:prstClr val="black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331913" y="4801414"/>
            <a:ext cx="6982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prstClr val="white"/>
                </a:solidFill>
              </a:rPr>
              <a:t>Abschlusspräsentation zum Projektthema </a:t>
            </a:r>
            <a:r>
              <a:rPr lang="de-DE" sz="1200" dirty="0">
                <a:solidFill>
                  <a:prstClr val="white"/>
                </a:solidFill>
              </a:rPr>
              <a:t>Lernsystem Automatisierung und </a:t>
            </a:r>
            <a:r>
              <a:rPr lang="de-DE" sz="1200" dirty="0" smtClean="0">
                <a:solidFill>
                  <a:prstClr val="white"/>
                </a:solidFill>
              </a:rPr>
              <a:t>Technik – Station Roboter</a:t>
            </a:r>
            <a:endParaRPr lang="de-DE" sz="1200" dirty="0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640960" y="4801413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prstClr val="white"/>
                </a:solidFill>
              </a:rPr>
              <a:t>17</a:t>
            </a:r>
            <a:endParaRPr lang="de-DE" sz="1200" dirty="0">
              <a:solidFill>
                <a:prstClr val="white"/>
              </a:solidFill>
            </a:endParaRP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273" y="1309024"/>
            <a:ext cx="1331640" cy="3492389"/>
          </a:xfrm>
        </p:spPr>
        <p:txBody>
          <a:bodyPr>
            <a:noAutofit/>
          </a:bodyPr>
          <a:lstStyle/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Einführung in das  Projekt-thema.</a:t>
            </a: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endParaRPr lang="de-DE" sz="500" b="0" dirty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Systemübersicht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dirty="0"/>
              <a:t>Ansteuerung und </a:t>
            </a:r>
            <a:r>
              <a:rPr lang="de-DE" sz="1050" dirty="0" err="1"/>
              <a:t>Inbetrieb-nahme</a:t>
            </a:r>
            <a:r>
              <a:rPr lang="de-DE" sz="1050" dirty="0"/>
              <a:t> des Roboterarms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Einbindung des Roboterarms in die MPS-Station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Wartung und nützliche Hinweise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Fazit</a:t>
            </a:r>
          </a:p>
          <a:p>
            <a:pPr marL="228600" indent="-228600">
              <a:buAutoNum type="arabicPeriod"/>
            </a:pPr>
            <a:endParaRPr lang="de-DE" sz="1050" b="0" dirty="0" smtClean="0"/>
          </a:p>
        </p:txBody>
      </p:sp>
      <p:sp>
        <p:nvSpPr>
          <p:cNvPr id="3" name="Rechteck 2"/>
          <p:cNvSpPr/>
          <p:nvPr/>
        </p:nvSpPr>
        <p:spPr>
          <a:xfrm>
            <a:off x="2463731" y="2295912"/>
            <a:ext cx="55481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dirty="0" smtClean="0">
                <a:solidFill>
                  <a:srgbClr val="FF0000"/>
                </a:solidFill>
              </a:rPr>
              <a:t>10 </a:t>
            </a:r>
            <a:r>
              <a:rPr lang="de-DE" sz="4000" dirty="0" err="1" smtClean="0">
                <a:solidFill>
                  <a:srgbClr val="00B0F0"/>
                </a:solidFill>
              </a:rPr>
              <a:t>Mov</a:t>
            </a:r>
            <a:r>
              <a:rPr lang="de-DE" sz="4000" dirty="0" smtClean="0">
                <a:solidFill>
                  <a:prstClr val="black"/>
                </a:solidFill>
              </a:rPr>
              <a:t>  P2 </a:t>
            </a:r>
            <a:r>
              <a:rPr lang="de-DE" sz="4000" dirty="0" smtClean="0">
                <a:solidFill>
                  <a:srgbClr val="92D050"/>
                </a:solidFill>
              </a:rPr>
              <a:t>' Kommentar  </a:t>
            </a:r>
            <a:endParaRPr lang="de-DE" sz="40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488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 txBox="1">
            <a:spLocks/>
          </p:cNvSpPr>
          <p:nvPr/>
        </p:nvSpPr>
        <p:spPr>
          <a:xfrm>
            <a:off x="0" y="4803775"/>
            <a:ext cx="13319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 smtClean="0"/>
              <a:t>06.01.2017</a:t>
            </a:r>
            <a:endParaRPr lang="de-DE" b="0" dirty="0"/>
          </a:p>
        </p:txBody>
      </p:sp>
      <p:sp>
        <p:nvSpPr>
          <p:cNvPr id="2" name="Rechteck 1"/>
          <p:cNvSpPr/>
          <p:nvPr/>
        </p:nvSpPr>
        <p:spPr>
          <a:xfrm>
            <a:off x="2843808" y="1110865"/>
            <a:ext cx="28803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Inhaltsplatzhalter 1"/>
          <p:cNvSpPr txBox="1">
            <a:spLocks/>
          </p:cNvSpPr>
          <p:nvPr/>
        </p:nvSpPr>
        <p:spPr>
          <a:xfrm>
            <a:off x="1514875" y="555526"/>
            <a:ext cx="7416824" cy="4168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400" b="1" dirty="0" smtClean="0">
              <a:solidFill>
                <a:schemeClr val="tx1"/>
              </a:solidFill>
            </a:endParaRPr>
          </a:p>
          <a:p>
            <a:endParaRPr lang="de-DE" sz="1400" b="1" dirty="0">
              <a:solidFill>
                <a:schemeClr val="tx1"/>
              </a:solidFill>
            </a:endParaRPr>
          </a:p>
          <a:p>
            <a:endParaRPr lang="de-DE" sz="1400" b="1" dirty="0" smtClean="0">
              <a:solidFill>
                <a:schemeClr val="tx1"/>
              </a:solidFill>
            </a:endParaRPr>
          </a:p>
          <a:p>
            <a:endParaRPr lang="de-DE" sz="1400" b="1" dirty="0">
              <a:solidFill>
                <a:schemeClr val="tx1"/>
              </a:solidFill>
            </a:endParaRPr>
          </a:p>
          <a:p>
            <a:endParaRPr lang="de-DE" sz="1400" b="1" dirty="0" smtClean="0">
              <a:solidFill>
                <a:schemeClr val="tx1"/>
              </a:solidFill>
            </a:endParaRPr>
          </a:p>
          <a:p>
            <a:r>
              <a:rPr lang="de-DE" sz="1800" b="1" dirty="0">
                <a:solidFill>
                  <a:schemeClr val="tx1"/>
                </a:solidFill>
              </a:rPr>
              <a:t>–</a:t>
            </a:r>
            <a:r>
              <a:rPr lang="de-DE" sz="1800" b="1" dirty="0" smtClean="0">
                <a:solidFill>
                  <a:schemeClr val="tx1"/>
                </a:solidFill>
              </a:rPr>
              <a:t> Projektübung </a:t>
            </a:r>
            <a:r>
              <a:rPr lang="de-DE" sz="1800" b="1" dirty="0">
                <a:solidFill>
                  <a:schemeClr val="tx1"/>
                </a:solidFill>
              </a:rPr>
              <a:t>–</a:t>
            </a:r>
            <a:endParaRPr lang="de-DE" sz="1800" b="1" dirty="0" smtClean="0">
              <a:solidFill>
                <a:schemeClr val="tx1"/>
              </a:solidFill>
            </a:endParaRPr>
          </a:p>
          <a:p>
            <a:endParaRPr lang="de-DE" sz="1800" b="1" dirty="0">
              <a:solidFill>
                <a:schemeClr val="tx1"/>
              </a:solidFill>
            </a:endParaRPr>
          </a:p>
          <a:p>
            <a:r>
              <a:rPr lang="de-DE" sz="1800" b="1" dirty="0" smtClean="0">
                <a:solidFill>
                  <a:schemeClr val="tx1"/>
                </a:solidFill>
              </a:rPr>
              <a:t>Wir wünschen euch viel Spaß!</a:t>
            </a:r>
            <a:endParaRPr lang="de-DE" sz="1800" dirty="0">
              <a:solidFill>
                <a:schemeClr val="tx1"/>
              </a:solidFill>
            </a:endParaRPr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/>
            </a:r>
            <a:br>
              <a:rPr lang="de-DE" sz="1400" dirty="0" smtClean="0">
                <a:solidFill>
                  <a:schemeClr val="tx1"/>
                </a:solidFill>
              </a:rPr>
            </a:b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331913" y="4801414"/>
            <a:ext cx="6982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Abschlusspräsentation zum Projektthema </a:t>
            </a:r>
            <a:r>
              <a:rPr lang="de-DE" sz="1200" dirty="0">
                <a:solidFill>
                  <a:schemeClr val="bg1"/>
                </a:solidFill>
              </a:rPr>
              <a:t>Lernsystem Automatisierung und </a:t>
            </a:r>
            <a:r>
              <a:rPr lang="de-DE" sz="1200" dirty="0" smtClean="0">
                <a:solidFill>
                  <a:schemeClr val="bg1"/>
                </a:solidFill>
              </a:rPr>
              <a:t>Technik – Station Roboter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640960" y="4801413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18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0" y="1311609"/>
            <a:ext cx="1331640" cy="3492389"/>
          </a:xfrm>
        </p:spPr>
        <p:txBody>
          <a:bodyPr>
            <a:noAutofit/>
          </a:bodyPr>
          <a:lstStyle/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Einführung in das  Projekt-thema.</a:t>
            </a: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endParaRPr lang="de-DE" sz="500" b="0" dirty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Systemübersicht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Ansteuerung und </a:t>
            </a:r>
            <a:r>
              <a:rPr lang="de-DE" sz="1050" b="0" dirty="0" err="1">
                <a:solidFill>
                  <a:schemeClr val="bg1">
                    <a:lumMod val="50000"/>
                  </a:schemeClr>
                </a:solidFill>
              </a:rPr>
              <a:t>Inbetrieb-nahme</a:t>
            </a: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des </a:t>
            </a: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Roboterarms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Einbindung des Roboterarms in die MPS-Station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Wartung und nützliche Hinweise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Fazit</a:t>
            </a:r>
          </a:p>
          <a:p>
            <a:pPr marL="228600" indent="-228600">
              <a:buAutoNum type="arabicPeriod"/>
            </a:pPr>
            <a:endParaRPr lang="de-DE" sz="1050" b="0" dirty="0" smtClean="0"/>
          </a:p>
        </p:txBody>
      </p:sp>
    </p:spTree>
    <p:extLst>
      <p:ext uri="{BB962C8B-B14F-4D97-AF65-F5344CB8AC3E}">
        <p14:creationId xmlns:p14="http://schemas.microsoft.com/office/powerpoint/2010/main" val="55510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 txBox="1">
            <a:spLocks/>
          </p:cNvSpPr>
          <p:nvPr/>
        </p:nvSpPr>
        <p:spPr>
          <a:xfrm>
            <a:off x="0" y="4803775"/>
            <a:ext cx="13319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 smtClean="0">
                <a:solidFill>
                  <a:prstClr val="white"/>
                </a:solidFill>
              </a:rPr>
              <a:t>06.01.2017</a:t>
            </a:r>
            <a:endParaRPr lang="de-DE" b="0" dirty="0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843808" y="1110865"/>
            <a:ext cx="28803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Inhaltsplatzhalter 1"/>
          <p:cNvSpPr txBox="1">
            <a:spLocks/>
          </p:cNvSpPr>
          <p:nvPr/>
        </p:nvSpPr>
        <p:spPr>
          <a:xfrm>
            <a:off x="1507549" y="500245"/>
            <a:ext cx="7416824" cy="4168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400" b="1" dirty="0" smtClean="0">
                <a:solidFill>
                  <a:prstClr val="black"/>
                </a:solidFill>
              </a:rPr>
              <a:t>Projektübung (Lösung)</a:t>
            </a:r>
            <a:endParaRPr lang="de-DE" sz="1400" b="1" dirty="0">
              <a:solidFill>
                <a:prstClr val="black"/>
              </a:solidFill>
            </a:endParaRPr>
          </a:p>
          <a:p>
            <a:endParaRPr lang="de-DE" sz="1400" b="1" dirty="0" smtClean="0">
              <a:solidFill>
                <a:prstClr val="black"/>
              </a:solidFill>
            </a:endParaRPr>
          </a:p>
          <a:p>
            <a:endParaRPr lang="de-DE" sz="1400" b="1" dirty="0">
              <a:solidFill>
                <a:prstClr val="black"/>
              </a:solidFill>
            </a:endParaRPr>
          </a:p>
          <a:p>
            <a:pPr algn="l"/>
            <a:endParaRPr lang="de-DE" sz="1400" b="1" dirty="0" smtClean="0">
              <a:solidFill>
                <a:prstClr val="black"/>
              </a:solidFill>
            </a:endParaRPr>
          </a:p>
          <a:p>
            <a:endParaRPr lang="de-DE" sz="1400" b="1" dirty="0">
              <a:solidFill>
                <a:prstClr val="black"/>
              </a:solidFill>
            </a:endParaRPr>
          </a:p>
          <a:p>
            <a:endParaRPr lang="de-DE" sz="1400" b="1" dirty="0" smtClean="0">
              <a:solidFill>
                <a:prstClr val="black"/>
              </a:solidFill>
            </a:endParaRPr>
          </a:p>
          <a:p>
            <a:pPr algn="l"/>
            <a:endParaRPr lang="de-DE" sz="1800" b="1" dirty="0">
              <a:solidFill>
                <a:prstClr val="black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331913" y="4801414"/>
            <a:ext cx="6982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prstClr val="white"/>
                </a:solidFill>
              </a:rPr>
              <a:t>Abschlusspräsentation zum Projektthema </a:t>
            </a:r>
            <a:r>
              <a:rPr lang="de-DE" sz="1200" dirty="0">
                <a:solidFill>
                  <a:prstClr val="white"/>
                </a:solidFill>
              </a:rPr>
              <a:t>Lernsystem Automatisierung und </a:t>
            </a:r>
            <a:r>
              <a:rPr lang="de-DE" sz="1200" dirty="0" smtClean="0">
                <a:solidFill>
                  <a:prstClr val="white"/>
                </a:solidFill>
              </a:rPr>
              <a:t>Technik – Station Roboter</a:t>
            </a:r>
            <a:endParaRPr lang="de-DE" sz="1200" dirty="0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640960" y="4801413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prstClr val="white"/>
                </a:solidFill>
              </a:rPr>
              <a:t>19</a:t>
            </a:r>
            <a:endParaRPr lang="de-DE" sz="1200" dirty="0">
              <a:solidFill>
                <a:prstClr val="white"/>
              </a:solidFill>
            </a:endParaRP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0" y="1311609"/>
            <a:ext cx="1331640" cy="3492389"/>
          </a:xfrm>
        </p:spPr>
        <p:txBody>
          <a:bodyPr>
            <a:noAutofit/>
          </a:bodyPr>
          <a:lstStyle/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Einführung in das  Projekt-thema.</a:t>
            </a: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endParaRPr lang="de-DE" sz="500" b="0" dirty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Systemübersicht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Ansteuerung und </a:t>
            </a:r>
            <a:r>
              <a:rPr lang="de-DE" sz="1050" b="0" dirty="0" err="1">
                <a:solidFill>
                  <a:schemeClr val="bg1">
                    <a:lumMod val="50000"/>
                  </a:schemeClr>
                </a:solidFill>
              </a:rPr>
              <a:t>Inbetrieb-nahme</a:t>
            </a: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des </a:t>
            </a: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Roboterarms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Einbindung des Roboterarms in die MPS-Station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Wartung und nützliche Hinweise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Fazit</a:t>
            </a:r>
          </a:p>
          <a:p>
            <a:pPr marL="228600" indent="-228600">
              <a:buAutoNum type="arabicPeriod"/>
            </a:pPr>
            <a:endParaRPr lang="de-DE" sz="1050" b="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563" y="951692"/>
            <a:ext cx="6661122" cy="364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3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0" y="1851670"/>
            <a:ext cx="1331640" cy="2676665"/>
          </a:xfrm>
        </p:spPr>
        <p:txBody>
          <a:bodyPr>
            <a:noAutofit/>
          </a:bodyPr>
          <a:lstStyle/>
          <a:p>
            <a:r>
              <a:rPr lang="de-DE" sz="1050" dirty="0" smtClean="0"/>
              <a:t>Khaled AL-Hushibiri</a:t>
            </a:r>
          </a:p>
          <a:p>
            <a:r>
              <a:rPr lang="de-DE" sz="1050" b="0" dirty="0" smtClean="0"/>
              <a:t>(</a:t>
            </a:r>
            <a:r>
              <a:rPr lang="de-DE" sz="1050" b="0" dirty="0" err="1"/>
              <a:t>Matr</a:t>
            </a:r>
            <a:r>
              <a:rPr lang="de-DE" sz="1050" b="0" dirty="0"/>
              <a:t>.-Nr</a:t>
            </a:r>
            <a:r>
              <a:rPr lang="de-DE" sz="1050" b="0" dirty="0" smtClean="0"/>
              <a:t>. 2134005)</a:t>
            </a:r>
          </a:p>
          <a:p>
            <a:endParaRPr lang="de-DE" sz="1050" b="0" dirty="0"/>
          </a:p>
          <a:p>
            <a:r>
              <a:rPr lang="de-DE" sz="1050" dirty="0" smtClean="0"/>
              <a:t>Tobias Päschel</a:t>
            </a:r>
            <a:endParaRPr lang="de-DE" sz="1050" dirty="0"/>
          </a:p>
          <a:p>
            <a:r>
              <a:rPr lang="de-DE" sz="1050" b="0" dirty="0" smtClean="0"/>
              <a:t>(</a:t>
            </a:r>
            <a:r>
              <a:rPr lang="de-DE" sz="1050" b="0" dirty="0" err="1"/>
              <a:t>Matr</a:t>
            </a:r>
            <a:r>
              <a:rPr lang="de-DE" sz="1050" b="0" dirty="0"/>
              <a:t>.-Nr</a:t>
            </a:r>
            <a:r>
              <a:rPr lang="de-DE" sz="1050" b="0" dirty="0" smtClean="0"/>
              <a:t>. 2132556)</a:t>
            </a:r>
            <a:endParaRPr lang="de-DE" sz="1050" b="0" dirty="0"/>
          </a:p>
          <a:p>
            <a:endParaRPr lang="de-DE" sz="1050" b="0" dirty="0" smtClean="0"/>
          </a:p>
          <a:p>
            <a:endParaRPr lang="de-DE" sz="1050" dirty="0"/>
          </a:p>
          <a:p>
            <a:r>
              <a:rPr lang="de-DE" sz="1050" dirty="0" smtClean="0"/>
              <a:t>Produktionstechnik</a:t>
            </a:r>
          </a:p>
          <a:p>
            <a:r>
              <a:rPr lang="de-DE" sz="1050" b="0" dirty="0" smtClean="0"/>
              <a:t>Fachpraktikum</a:t>
            </a:r>
          </a:p>
          <a:p>
            <a:endParaRPr lang="de-DE" sz="1050" dirty="0"/>
          </a:p>
          <a:p>
            <a:r>
              <a:rPr lang="de-DE" sz="1050" dirty="0" smtClean="0"/>
              <a:t>Studiengang</a:t>
            </a:r>
          </a:p>
          <a:p>
            <a:r>
              <a:rPr lang="de-DE" sz="1050" b="0" dirty="0" smtClean="0"/>
              <a:t>Mechatronik (GPE)</a:t>
            </a:r>
          </a:p>
          <a:p>
            <a:r>
              <a:rPr lang="de-DE" sz="1050" b="0" dirty="0"/>
              <a:t>7</a:t>
            </a:r>
            <a:r>
              <a:rPr lang="de-DE" sz="1050" b="0" dirty="0" smtClean="0"/>
              <a:t>. Fachsemester</a:t>
            </a:r>
          </a:p>
        </p:txBody>
      </p:sp>
      <p:sp>
        <p:nvSpPr>
          <p:cNvPr id="6" name="Datumsplatzhalter 3"/>
          <p:cNvSpPr txBox="1">
            <a:spLocks/>
          </p:cNvSpPr>
          <p:nvPr/>
        </p:nvSpPr>
        <p:spPr>
          <a:xfrm>
            <a:off x="0" y="4803775"/>
            <a:ext cx="13319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 smtClean="0"/>
              <a:t>06.01.2017</a:t>
            </a:r>
            <a:endParaRPr lang="de-DE" b="0" dirty="0"/>
          </a:p>
        </p:txBody>
      </p:sp>
      <p:sp>
        <p:nvSpPr>
          <p:cNvPr id="7" name="Titel 4"/>
          <p:cNvSpPr txBox="1">
            <a:spLocks/>
          </p:cNvSpPr>
          <p:nvPr/>
        </p:nvSpPr>
        <p:spPr>
          <a:xfrm>
            <a:off x="1529408" y="205979"/>
            <a:ext cx="7416824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Inhaltsverzeichnis</a:t>
            </a:r>
            <a:endParaRPr lang="de-DE" sz="2000" dirty="0"/>
          </a:p>
        </p:txBody>
      </p:sp>
      <p:sp>
        <p:nvSpPr>
          <p:cNvPr id="10" name="Inhaltsplatzhalter 1"/>
          <p:cNvSpPr txBox="1">
            <a:spLocks/>
          </p:cNvSpPr>
          <p:nvPr/>
        </p:nvSpPr>
        <p:spPr>
          <a:xfrm>
            <a:off x="1529408" y="771550"/>
            <a:ext cx="7416824" cy="3823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de-DE" dirty="0" smtClean="0">
                <a:solidFill>
                  <a:schemeClr val="tx1"/>
                </a:solidFill>
              </a:rPr>
              <a:t>Einführung in das Projektthema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de-DE" dirty="0" smtClean="0">
                <a:solidFill>
                  <a:schemeClr val="tx1"/>
                </a:solidFill>
              </a:rPr>
              <a:t>Systemübersicht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de-DE" dirty="0" smtClean="0">
                <a:solidFill>
                  <a:schemeClr val="tx1"/>
                </a:solidFill>
              </a:rPr>
              <a:t>Ansteuerung und Inbetriebnahme des Roboterarms</a:t>
            </a:r>
            <a:endParaRPr lang="de-DE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de-DE" dirty="0" smtClean="0">
                <a:solidFill>
                  <a:schemeClr val="tx1"/>
                </a:solidFill>
              </a:rPr>
              <a:t>Einbindung des Roboterarms in das MPS-System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de-DE" dirty="0">
                <a:solidFill>
                  <a:schemeClr val="tx1"/>
                </a:solidFill>
              </a:rPr>
              <a:t>Wartung und nützliche </a:t>
            </a:r>
            <a:r>
              <a:rPr lang="de-DE" dirty="0" smtClean="0">
                <a:solidFill>
                  <a:schemeClr val="tx1"/>
                </a:solidFill>
              </a:rPr>
              <a:t>Hinweise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de-DE" dirty="0" smtClean="0">
                <a:solidFill>
                  <a:schemeClr val="tx1"/>
                </a:solidFill>
              </a:rPr>
              <a:t>Fazit</a:t>
            </a:r>
            <a:endParaRPr lang="de-DE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50000"/>
              </a:lnSpc>
              <a:buAutoNum type="arabicPeriod"/>
            </a:pPr>
            <a:endParaRPr lang="de-DE" dirty="0" smtClean="0">
              <a:solidFill>
                <a:schemeClr val="tx1"/>
              </a:solidFill>
            </a:endParaRPr>
          </a:p>
          <a:p>
            <a:pPr marL="355600" indent="-355600" algn="l">
              <a:lnSpc>
                <a:spcPct val="200000"/>
              </a:lnSpc>
              <a:buFont typeface="Arial" panose="020B0604020202020204" pitchFamily="34" charset="0"/>
              <a:buAutoNum type="arabicPlain" startAt="2"/>
            </a:pPr>
            <a:endParaRPr lang="de-DE" dirty="0" smtClean="0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331913" y="4801414"/>
            <a:ext cx="6982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Abschlusspräsentation zum Projektthema </a:t>
            </a:r>
            <a:r>
              <a:rPr lang="de-DE" sz="1200" dirty="0">
                <a:solidFill>
                  <a:schemeClr val="bg1"/>
                </a:solidFill>
              </a:rPr>
              <a:t>Lernsystem Automatisierung und </a:t>
            </a:r>
            <a:r>
              <a:rPr lang="de-DE" sz="1200" dirty="0" smtClean="0">
                <a:solidFill>
                  <a:schemeClr val="bg1"/>
                </a:solidFill>
              </a:rPr>
              <a:t>Technik – Station Roboter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640960" y="4801413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2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24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 txBox="1">
            <a:spLocks/>
          </p:cNvSpPr>
          <p:nvPr/>
        </p:nvSpPr>
        <p:spPr>
          <a:xfrm>
            <a:off x="0" y="4803775"/>
            <a:ext cx="13319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 smtClean="0"/>
              <a:t>06.01.2017</a:t>
            </a:r>
            <a:endParaRPr lang="de-DE" b="0" dirty="0"/>
          </a:p>
        </p:txBody>
      </p:sp>
      <p:sp>
        <p:nvSpPr>
          <p:cNvPr id="2" name="Rechteck 1"/>
          <p:cNvSpPr/>
          <p:nvPr/>
        </p:nvSpPr>
        <p:spPr>
          <a:xfrm>
            <a:off x="2843808" y="1110865"/>
            <a:ext cx="28803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4"/>
          <p:cNvSpPr txBox="1">
            <a:spLocks/>
          </p:cNvSpPr>
          <p:nvPr/>
        </p:nvSpPr>
        <p:spPr>
          <a:xfrm>
            <a:off x="1529408" y="205979"/>
            <a:ext cx="7416824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/>
              <a:t>3</a:t>
            </a:r>
            <a:r>
              <a:rPr lang="de-DE" sz="2000" dirty="0" smtClean="0"/>
              <a:t>. Ansteuerung und Inbetriebnahme des Roboterarms</a:t>
            </a:r>
            <a:endParaRPr lang="de-DE" sz="2400" dirty="0"/>
          </a:p>
        </p:txBody>
      </p:sp>
      <p:sp>
        <p:nvSpPr>
          <p:cNvPr id="17" name="Inhaltsplatzhalter 1"/>
          <p:cNvSpPr txBox="1">
            <a:spLocks/>
          </p:cNvSpPr>
          <p:nvPr/>
        </p:nvSpPr>
        <p:spPr>
          <a:xfrm>
            <a:off x="1529408" y="771551"/>
            <a:ext cx="7416824" cy="4168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400" b="1" dirty="0" smtClean="0">
                <a:solidFill>
                  <a:schemeClr val="tx1"/>
                </a:solidFill>
              </a:rPr>
              <a:t>Prozessablauf:</a:t>
            </a:r>
          </a:p>
          <a:p>
            <a:pPr algn="l"/>
            <a:endParaRPr lang="de-DE" sz="1400" b="1" dirty="0" smtClean="0">
              <a:solidFill>
                <a:schemeClr val="tx1"/>
              </a:solidFill>
            </a:endParaRPr>
          </a:p>
          <a:p>
            <a:pPr algn="l"/>
            <a:r>
              <a:rPr lang="de-DE" sz="1400" b="1" dirty="0" smtClean="0">
                <a:solidFill>
                  <a:schemeClr val="tx2"/>
                </a:solidFill>
              </a:rPr>
              <a:t>Startvoraussetzung</a:t>
            </a:r>
            <a:r>
              <a:rPr lang="de-DE" sz="1400" dirty="0" smtClean="0">
                <a:solidFill>
                  <a:schemeClr val="tx2"/>
                </a:solidFill>
              </a:rPr>
              <a:t>: </a:t>
            </a:r>
            <a:r>
              <a:rPr lang="de-DE" sz="1400" dirty="0" smtClean="0">
                <a:solidFill>
                  <a:schemeClr val="tx1"/>
                </a:solidFill>
              </a:rPr>
              <a:t>Ein </a:t>
            </a:r>
            <a:r>
              <a:rPr lang="de-DE" sz="1400" dirty="0">
                <a:solidFill>
                  <a:schemeClr val="tx1"/>
                </a:solidFill>
              </a:rPr>
              <a:t>Werkstück in der Aufnahme  </a:t>
            </a:r>
          </a:p>
          <a:p>
            <a:pPr algn="l"/>
            <a:endParaRPr lang="de-DE" sz="700" dirty="0">
              <a:solidFill>
                <a:schemeClr val="tx1"/>
              </a:solidFill>
            </a:endParaRPr>
          </a:p>
          <a:p>
            <a:pPr algn="l"/>
            <a:r>
              <a:rPr lang="de-DE" sz="1400" b="1" dirty="0" smtClean="0">
                <a:solidFill>
                  <a:schemeClr val="tx2"/>
                </a:solidFill>
              </a:rPr>
              <a:t>Ausgangsstellung</a:t>
            </a:r>
            <a:r>
              <a:rPr lang="de-DE" sz="1400" dirty="0" smtClean="0">
                <a:solidFill>
                  <a:schemeClr val="tx2"/>
                </a:solidFill>
              </a:rPr>
              <a:t>: </a:t>
            </a:r>
            <a:r>
              <a:rPr lang="de-DE" sz="1400" dirty="0" smtClean="0">
                <a:solidFill>
                  <a:schemeClr val="tx1"/>
                </a:solidFill>
              </a:rPr>
              <a:t>Roboterarm </a:t>
            </a:r>
            <a:r>
              <a:rPr lang="de-DE" sz="1400" dirty="0">
                <a:solidFill>
                  <a:schemeClr val="tx1"/>
                </a:solidFill>
              </a:rPr>
              <a:t>in </a:t>
            </a:r>
            <a:r>
              <a:rPr lang="de-DE" sz="1400" dirty="0" smtClean="0">
                <a:solidFill>
                  <a:schemeClr val="tx1"/>
                </a:solidFill>
              </a:rPr>
              <a:t>Grundstellung, Greifer geöffnet</a:t>
            </a:r>
            <a:endParaRPr lang="de-DE" sz="1400" dirty="0">
              <a:solidFill>
                <a:schemeClr val="tx1"/>
              </a:solidFill>
            </a:endParaRPr>
          </a:p>
          <a:p>
            <a:pPr algn="l"/>
            <a:endParaRPr lang="de-DE" sz="700" b="1" dirty="0">
              <a:solidFill>
                <a:schemeClr val="tx1"/>
              </a:solidFill>
            </a:endParaRPr>
          </a:p>
          <a:p>
            <a:pPr algn="l"/>
            <a:r>
              <a:rPr lang="de-DE" sz="1400" b="1" dirty="0" smtClean="0">
                <a:solidFill>
                  <a:schemeClr val="tx2"/>
                </a:solidFill>
              </a:rPr>
              <a:t>Ablauf Station Roboter</a:t>
            </a:r>
            <a:r>
              <a:rPr lang="de-DE" sz="1400" dirty="0" smtClean="0">
                <a:solidFill>
                  <a:schemeClr val="tx2"/>
                </a:solidFill>
              </a:rPr>
              <a:t>: </a:t>
            </a:r>
          </a:p>
          <a:p>
            <a:pPr algn="l"/>
            <a:endParaRPr lang="de-DE" sz="500" dirty="0">
              <a:solidFill>
                <a:schemeClr val="tx2"/>
              </a:solidFill>
            </a:endParaRPr>
          </a:p>
          <a:p>
            <a:pPr algn="l"/>
            <a:r>
              <a:rPr lang="de-DE" sz="1400" dirty="0">
                <a:solidFill>
                  <a:schemeClr val="tx1"/>
                </a:solidFill>
              </a:rPr>
              <a:t>1. Spannungsversorgung und Druckluftversorgung überprüfen. </a:t>
            </a:r>
          </a:p>
          <a:p>
            <a:pPr algn="l"/>
            <a:r>
              <a:rPr lang="de-DE" sz="1400" dirty="0">
                <a:solidFill>
                  <a:schemeClr val="tx1"/>
                </a:solidFill>
              </a:rPr>
              <a:t>2. </a:t>
            </a:r>
            <a:r>
              <a:rPr lang="de-DE" sz="1400" dirty="0" smtClean="0">
                <a:solidFill>
                  <a:schemeClr val="tx1"/>
                </a:solidFill>
              </a:rPr>
              <a:t>Den </a:t>
            </a:r>
            <a:r>
              <a:rPr lang="de-DE" sz="1400" dirty="0">
                <a:solidFill>
                  <a:schemeClr val="tx1"/>
                </a:solidFill>
              </a:rPr>
              <a:t>Roboter </a:t>
            </a:r>
            <a:r>
              <a:rPr lang="de-DE" sz="1400" dirty="0" smtClean="0">
                <a:solidFill>
                  <a:schemeClr val="tx1"/>
                </a:solidFill>
              </a:rPr>
              <a:t>in Grundposition stellen. </a:t>
            </a:r>
            <a:endParaRPr lang="de-DE" sz="1400" dirty="0">
              <a:solidFill>
                <a:schemeClr val="tx1"/>
              </a:solidFill>
            </a:endParaRPr>
          </a:p>
          <a:p>
            <a:pPr algn="l"/>
            <a:r>
              <a:rPr lang="de-DE" sz="1400" dirty="0">
                <a:solidFill>
                  <a:schemeClr val="tx1"/>
                </a:solidFill>
              </a:rPr>
              <a:t>3</a:t>
            </a:r>
            <a:r>
              <a:rPr lang="de-DE" sz="1400" dirty="0" smtClean="0">
                <a:solidFill>
                  <a:schemeClr val="tx1"/>
                </a:solidFill>
              </a:rPr>
              <a:t>. </a:t>
            </a:r>
            <a:r>
              <a:rPr lang="de-DE" sz="1400" dirty="0">
                <a:solidFill>
                  <a:schemeClr val="tx1"/>
                </a:solidFill>
              </a:rPr>
              <a:t>Ein Werkstück über die Rutsche in das Modul Aufnahme gleiten lassen. </a:t>
            </a:r>
          </a:p>
          <a:p>
            <a:pPr algn="l"/>
            <a:r>
              <a:rPr lang="de-DE" sz="1400" dirty="0">
                <a:solidFill>
                  <a:schemeClr val="tx1"/>
                </a:solidFill>
              </a:rPr>
              <a:t>4</a:t>
            </a:r>
            <a:r>
              <a:rPr lang="de-DE" sz="1400" dirty="0" smtClean="0">
                <a:solidFill>
                  <a:schemeClr val="tx1"/>
                </a:solidFill>
              </a:rPr>
              <a:t>. </a:t>
            </a:r>
            <a:r>
              <a:rPr lang="de-DE" sz="1400" dirty="0">
                <a:solidFill>
                  <a:schemeClr val="tx1"/>
                </a:solidFill>
              </a:rPr>
              <a:t>Programm am Steuergerät </a:t>
            </a:r>
            <a:r>
              <a:rPr lang="de-DE" sz="1400" dirty="0" smtClean="0">
                <a:solidFill>
                  <a:schemeClr val="tx1"/>
                </a:solidFill>
              </a:rPr>
              <a:t>selektieren und starten.</a:t>
            </a:r>
            <a:endParaRPr lang="de-DE" sz="1400" dirty="0">
              <a:solidFill>
                <a:schemeClr val="tx1"/>
              </a:solidFill>
            </a:endParaRPr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/>
            </a:r>
            <a:br>
              <a:rPr lang="de-DE" sz="1400" dirty="0" smtClean="0">
                <a:solidFill>
                  <a:schemeClr val="tx1"/>
                </a:solidFill>
              </a:rPr>
            </a:b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331913" y="4801414"/>
            <a:ext cx="6982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Abschlusspräsentation zum Projektthema </a:t>
            </a:r>
            <a:r>
              <a:rPr lang="de-DE" sz="1200" dirty="0">
                <a:solidFill>
                  <a:schemeClr val="bg1"/>
                </a:solidFill>
              </a:rPr>
              <a:t>Lernsystem Automatisierung und </a:t>
            </a:r>
            <a:r>
              <a:rPr lang="de-DE" sz="1200" dirty="0" smtClean="0">
                <a:solidFill>
                  <a:schemeClr val="bg1"/>
                </a:solidFill>
              </a:rPr>
              <a:t>Technik – Station Roboter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640960" y="4801413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20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273" y="1309024"/>
            <a:ext cx="1331640" cy="3492389"/>
          </a:xfrm>
        </p:spPr>
        <p:txBody>
          <a:bodyPr>
            <a:noAutofit/>
          </a:bodyPr>
          <a:lstStyle/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Einführung in das  Projekt-thema.</a:t>
            </a: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endParaRPr lang="de-DE" sz="500" b="0" dirty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Systemübersicht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dirty="0"/>
              <a:t>Ansteuerung und </a:t>
            </a:r>
            <a:r>
              <a:rPr lang="de-DE" sz="1050" dirty="0" err="1"/>
              <a:t>Inbetrieb-nahme</a:t>
            </a:r>
            <a:r>
              <a:rPr lang="de-DE" sz="1050" dirty="0"/>
              <a:t> des Roboterarms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Einbindung des Roboterarms in die MPS-Station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Wartung und nützliche Hinweise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Fazit</a:t>
            </a:r>
          </a:p>
          <a:p>
            <a:pPr marL="228600" indent="-228600">
              <a:buAutoNum type="arabicPeriod"/>
            </a:pPr>
            <a:endParaRPr lang="de-DE" sz="1050" b="0" dirty="0" smtClean="0"/>
          </a:p>
        </p:txBody>
      </p:sp>
    </p:spTree>
    <p:extLst>
      <p:ext uri="{BB962C8B-B14F-4D97-AF65-F5344CB8AC3E}">
        <p14:creationId xmlns:p14="http://schemas.microsoft.com/office/powerpoint/2010/main" val="340913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 txBox="1">
            <a:spLocks/>
          </p:cNvSpPr>
          <p:nvPr/>
        </p:nvSpPr>
        <p:spPr>
          <a:xfrm>
            <a:off x="0" y="4803775"/>
            <a:ext cx="13319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 smtClean="0"/>
              <a:t>06.01.2017</a:t>
            </a:r>
            <a:endParaRPr lang="de-DE" b="0" dirty="0"/>
          </a:p>
        </p:txBody>
      </p:sp>
      <p:sp>
        <p:nvSpPr>
          <p:cNvPr id="16" name="Inhaltsplatzhalter 1"/>
          <p:cNvSpPr txBox="1">
            <a:spLocks/>
          </p:cNvSpPr>
          <p:nvPr/>
        </p:nvSpPr>
        <p:spPr>
          <a:xfrm>
            <a:off x="1529408" y="771551"/>
            <a:ext cx="3546648" cy="477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4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1529408" y="205979"/>
            <a:ext cx="7416824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4. Einbindung des Roboterarms in die MPS-Station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1331913" y="4801414"/>
            <a:ext cx="6982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Abschlusspräsentation zum Projektthema </a:t>
            </a:r>
            <a:r>
              <a:rPr lang="de-DE" sz="1200" dirty="0">
                <a:solidFill>
                  <a:schemeClr val="bg1"/>
                </a:solidFill>
              </a:rPr>
              <a:t>Lernsystem Automatisierung und </a:t>
            </a:r>
            <a:r>
              <a:rPr lang="de-DE" sz="1200" dirty="0" smtClean="0">
                <a:solidFill>
                  <a:schemeClr val="bg1"/>
                </a:solidFill>
              </a:rPr>
              <a:t>Technik – Station Roboter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2" name="Inhaltsplatzhalter 1"/>
          <p:cNvSpPr txBox="1">
            <a:spLocks/>
          </p:cNvSpPr>
          <p:nvPr/>
        </p:nvSpPr>
        <p:spPr>
          <a:xfrm>
            <a:off x="1529408" y="771550"/>
            <a:ext cx="7416824" cy="3888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400" b="1" dirty="0" smtClean="0">
                <a:solidFill>
                  <a:schemeClr val="tx1"/>
                </a:solidFill>
              </a:rPr>
              <a:t>Zur </a:t>
            </a:r>
            <a:r>
              <a:rPr lang="de-DE" sz="1400" b="1" dirty="0">
                <a:solidFill>
                  <a:schemeClr val="tx1"/>
                </a:solidFill>
              </a:rPr>
              <a:t>Inbetriebnahme der </a:t>
            </a:r>
            <a:r>
              <a:rPr lang="de-DE" sz="1400" b="1" dirty="0" smtClean="0">
                <a:solidFill>
                  <a:schemeClr val="tx1"/>
                </a:solidFill>
              </a:rPr>
              <a:t>MPS-Station wird </a:t>
            </a:r>
            <a:r>
              <a:rPr lang="de-DE" sz="1400" b="1" dirty="0">
                <a:solidFill>
                  <a:schemeClr val="tx1"/>
                </a:solidFill>
              </a:rPr>
              <a:t>benötigt: </a:t>
            </a:r>
            <a:endParaRPr lang="de-DE" sz="1400" b="1" dirty="0" smtClean="0">
              <a:solidFill>
                <a:schemeClr val="tx1"/>
              </a:solidFill>
            </a:endParaRPr>
          </a:p>
          <a:p>
            <a:pPr algn="l"/>
            <a:endParaRPr lang="de-DE" sz="1400" b="1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Die montierte und justierte </a:t>
            </a:r>
            <a:r>
              <a:rPr lang="de-DE" sz="1400" dirty="0" smtClean="0">
                <a:solidFill>
                  <a:schemeClr val="tx1"/>
                </a:solidFill>
              </a:rPr>
              <a:t>MPS-Station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5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Ein Steuergerät 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5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Eine Teaching Box 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5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Ein Netzgerät 24 V DC, 4,5 A 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5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Eine Druckluftversorgung mit 600 kPa (6 bar), Saugleistung ca. 50 l/min 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5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Einen PC mit installierter Roboter </a:t>
            </a:r>
            <a:r>
              <a:rPr lang="de-DE" sz="1400" dirty="0" smtClean="0">
                <a:solidFill>
                  <a:schemeClr val="tx1"/>
                </a:solidFill>
              </a:rPr>
              <a:t>Programmiersoftware (CIROS Robotics)</a:t>
            </a:r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/>
            </a:r>
            <a:br>
              <a:rPr lang="de-DE" sz="1400" dirty="0" smtClean="0">
                <a:solidFill>
                  <a:schemeClr val="tx1"/>
                </a:solidFill>
              </a:rPr>
            </a:b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640960" y="4801413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21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0" y="1311609"/>
            <a:ext cx="1331640" cy="3492389"/>
          </a:xfrm>
        </p:spPr>
        <p:txBody>
          <a:bodyPr>
            <a:noAutofit/>
          </a:bodyPr>
          <a:lstStyle/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Einführung in das  Projekt-thema.</a:t>
            </a: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endParaRPr lang="de-DE" sz="500" b="0" dirty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Systemübersicht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Ansteuerung und </a:t>
            </a:r>
            <a:r>
              <a:rPr lang="de-DE" sz="1050" b="0" dirty="0" err="1">
                <a:solidFill>
                  <a:schemeClr val="bg1">
                    <a:lumMod val="50000"/>
                  </a:schemeClr>
                </a:solidFill>
              </a:rPr>
              <a:t>Inbetrieb-nahme</a:t>
            </a: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des </a:t>
            </a: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Roboterarms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dirty="0"/>
              <a:t>Einbindung des Roboterarms in die MPS-Station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Wartung und nützliche Hinweise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Fazit</a:t>
            </a:r>
          </a:p>
          <a:p>
            <a:pPr marL="228600" indent="-228600">
              <a:buAutoNum type="arabicPeriod"/>
            </a:pPr>
            <a:endParaRPr lang="de-DE" sz="1050" b="0" dirty="0" smtClean="0"/>
          </a:p>
        </p:txBody>
      </p:sp>
    </p:spTree>
    <p:extLst>
      <p:ext uri="{BB962C8B-B14F-4D97-AF65-F5344CB8AC3E}">
        <p14:creationId xmlns:p14="http://schemas.microsoft.com/office/powerpoint/2010/main" val="13599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 txBox="1">
            <a:spLocks/>
          </p:cNvSpPr>
          <p:nvPr/>
        </p:nvSpPr>
        <p:spPr>
          <a:xfrm>
            <a:off x="0" y="4803775"/>
            <a:ext cx="13319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 smtClean="0"/>
              <a:t>06.01.2017</a:t>
            </a:r>
            <a:endParaRPr lang="de-DE" b="0" dirty="0"/>
          </a:p>
        </p:txBody>
      </p:sp>
      <p:sp>
        <p:nvSpPr>
          <p:cNvPr id="16" name="Inhaltsplatzhalter 1"/>
          <p:cNvSpPr txBox="1">
            <a:spLocks/>
          </p:cNvSpPr>
          <p:nvPr/>
        </p:nvSpPr>
        <p:spPr>
          <a:xfrm>
            <a:off x="1529408" y="771551"/>
            <a:ext cx="3546648" cy="477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4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1529408" y="205979"/>
            <a:ext cx="7416824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4. Einbindung des Roboterarms in die MPS-Station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1331913" y="4801414"/>
            <a:ext cx="6982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Abschlusspräsentation zum Projektthema </a:t>
            </a:r>
            <a:r>
              <a:rPr lang="de-DE" sz="1200" dirty="0">
                <a:solidFill>
                  <a:schemeClr val="bg1"/>
                </a:solidFill>
              </a:rPr>
              <a:t>Lernsystem Automatisierung und </a:t>
            </a:r>
            <a:r>
              <a:rPr lang="de-DE" sz="1200" dirty="0" smtClean="0">
                <a:solidFill>
                  <a:schemeClr val="bg1"/>
                </a:solidFill>
              </a:rPr>
              <a:t>Technik – Station Roboter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2" name="Inhaltsplatzhalter 1"/>
          <p:cNvSpPr txBox="1">
            <a:spLocks/>
          </p:cNvSpPr>
          <p:nvPr/>
        </p:nvSpPr>
        <p:spPr>
          <a:xfrm>
            <a:off x="1529408" y="771550"/>
            <a:ext cx="7416824" cy="3888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400" b="1" dirty="0">
                <a:solidFill>
                  <a:schemeClr val="tx1"/>
                </a:solidFill>
              </a:rPr>
              <a:t>Kombination von Stationen</a:t>
            </a:r>
            <a:r>
              <a:rPr lang="de-DE" sz="1400" dirty="0">
                <a:solidFill>
                  <a:schemeClr val="tx1"/>
                </a:solidFill>
              </a:rPr>
              <a:t>: </a:t>
            </a:r>
            <a:endParaRPr lang="de-DE" sz="1400" dirty="0" smtClean="0">
              <a:solidFill>
                <a:schemeClr val="tx1"/>
              </a:solidFill>
            </a:endParaRPr>
          </a:p>
          <a:p>
            <a:pPr algn="l"/>
            <a:endParaRPr lang="de-DE" sz="14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MPS-Systeme werden mit </a:t>
            </a:r>
            <a:r>
              <a:rPr lang="de-DE" sz="1400" dirty="0">
                <a:solidFill>
                  <a:schemeClr val="tx1"/>
                </a:solidFill>
              </a:rPr>
              <a:t>optischen Sensoren </a:t>
            </a:r>
            <a:r>
              <a:rPr lang="de-DE" sz="1400" dirty="0" smtClean="0">
                <a:solidFill>
                  <a:schemeClr val="tx1"/>
                </a:solidFill>
              </a:rPr>
              <a:t>(</a:t>
            </a:r>
            <a:r>
              <a:rPr lang="de-DE" sz="1400" dirty="0" err="1" smtClean="0">
                <a:solidFill>
                  <a:schemeClr val="tx1"/>
                </a:solidFill>
              </a:rPr>
              <a:t>StationLink</a:t>
            </a:r>
            <a:r>
              <a:rPr lang="de-DE" sz="1400" dirty="0" smtClean="0">
                <a:solidFill>
                  <a:schemeClr val="tx1"/>
                </a:solidFill>
              </a:rPr>
              <a:t>) gekoppelt</a:t>
            </a:r>
            <a:r>
              <a:rPr lang="de-DE" sz="1400" dirty="0">
                <a:solidFill>
                  <a:schemeClr val="tx1"/>
                </a:solidFill>
              </a:rPr>
              <a:t>. 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500" dirty="0" smtClean="0">
              <a:solidFill>
                <a:schemeClr val="tx1"/>
              </a:solidFill>
            </a:endParaRPr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>	- </a:t>
            </a:r>
            <a:r>
              <a:rPr lang="de-DE" sz="1400" dirty="0" err="1" smtClean="0">
                <a:solidFill>
                  <a:schemeClr val="tx2"/>
                </a:solidFill>
              </a:rPr>
              <a:t>StationLink</a:t>
            </a:r>
            <a:r>
              <a:rPr lang="de-DE" sz="1400" dirty="0" smtClean="0">
                <a:solidFill>
                  <a:schemeClr val="tx2"/>
                </a:solidFill>
              </a:rPr>
              <a:t> Sensoren: </a:t>
            </a:r>
            <a:r>
              <a:rPr lang="de-DE" sz="1400" dirty="0" smtClean="0">
                <a:solidFill>
                  <a:schemeClr val="tx1"/>
                </a:solidFill>
              </a:rPr>
              <a:t>Einweg-Lichtschranken, Sender, Empfänger </a:t>
            </a:r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>	- Der </a:t>
            </a:r>
            <a:r>
              <a:rPr lang="de-DE" sz="1400" dirty="0" err="1">
                <a:solidFill>
                  <a:schemeClr val="tx1"/>
                </a:solidFill>
              </a:rPr>
              <a:t>StationLink</a:t>
            </a:r>
            <a:r>
              <a:rPr lang="de-DE" sz="1400" dirty="0">
                <a:solidFill>
                  <a:schemeClr val="tx1"/>
                </a:solidFill>
              </a:rPr>
              <a:t> Sender ist auf der Materialeingangsseite der </a:t>
            </a:r>
            <a:r>
              <a:rPr lang="de-DE" sz="1400" dirty="0" smtClean="0">
                <a:solidFill>
                  <a:schemeClr val="tx1"/>
                </a:solidFill>
              </a:rPr>
              <a:t>Station montiert</a:t>
            </a:r>
            <a:r>
              <a:rPr lang="de-DE" sz="1400" dirty="0">
                <a:solidFill>
                  <a:schemeClr val="tx1"/>
                </a:solidFill>
              </a:rPr>
              <a:t>, der </a:t>
            </a:r>
            <a:r>
              <a:rPr lang="de-DE" sz="1400" dirty="0" smtClean="0">
                <a:solidFill>
                  <a:schemeClr val="tx1"/>
                </a:solidFill>
              </a:rPr>
              <a:t>	 </a:t>
            </a:r>
            <a:r>
              <a:rPr lang="de-DE" sz="900" dirty="0" err="1" smtClean="0">
                <a:solidFill>
                  <a:schemeClr val="bg1"/>
                </a:solidFill>
              </a:rPr>
              <a:t>a</a:t>
            </a:r>
            <a:r>
              <a:rPr lang="de-DE" sz="1400" dirty="0" err="1" smtClean="0">
                <a:solidFill>
                  <a:schemeClr val="tx1"/>
                </a:solidFill>
              </a:rPr>
              <a:t>StationLink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>
                <a:solidFill>
                  <a:schemeClr val="tx1"/>
                </a:solidFill>
              </a:rPr>
              <a:t>Empfänger auf der Materialausgangsseite. </a:t>
            </a:r>
            <a:endParaRPr lang="de-DE" sz="1400" dirty="0" smtClean="0">
              <a:solidFill>
                <a:schemeClr val="tx1"/>
              </a:solidFill>
            </a:endParaRPr>
          </a:p>
          <a:p>
            <a:pPr algn="l"/>
            <a:endParaRPr lang="de-DE" sz="5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Durch </a:t>
            </a:r>
            <a:r>
              <a:rPr lang="de-DE" sz="1400" dirty="0">
                <a:solidFill>
                  <a:schemeClr val="tx1"/>
                </a:solidFill>
              </a:rPr>
              <a:t>Ein- bzw. Ausschalten des </a:t>
            </a:r>
            <a:r>
              <a:rPr lang="de-DE" sz="1400" dirty="0" err="1">
                <a:solidFill>
                  <a:schemeClr val="tx1"/>
                </a:solidFill>
              </a:rPr>
              <a:t>StationLink</a:t>
            </a:r>
            <a:r>
              <a:rPr lang="de-DE" sz="1400" dirty="0">
                <a:solidFill>
                  <a:schemeClr val="tx1"/>
                </a:solidFill>
              </a:rPr>
              <a:t> Senders signalisiert die Station der Vorgängerstation, ob sie zur Aufnahme eines Werkstückes bereit ist oder ob sie belegt ist. </a:t>
            </a:r>
            <a:endParaRPr lang="de-DE" sz="1400" dirty="0" smtClean="0">
              <a:solidFill>
                <a:schemeClr val="tx1"/>
              </a:solidFill>
            </a:endParaRPr>
          </a:p>
          <a:p>
            <a:pPr algn="l"/>
            <a:endParaRPr lang="de-DE" sz="5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Die Sensoren zur Verkettung mehrerer Stationen müssen sich gegenüberstehen und fluchten. </a:t>
            </a:r>
            <a:r>
              <a:rPr lang="de-DE" sz="1400" dirty="0" smtClean="0">
                <a:solidFill>
                  <a:schemeClr val="tx1"/>
                </a:solidFill>
              </a:rPr>
              <a:t/>
            </a:r>
            <a:br>
              <a:rPr lang="de-DE" sz="1400" dirty="0" smtClean="0">
                <a:solidFill>
                  <a:schemeClr val="tx1"/>
                </a:solidFill>
              </a:rPr>
            </a:b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640960" y="4801413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22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0" y="1311609"/>
            <a:ext cx="1331640" cy="3492389"/>
          </a:xfrm>
        </p:spPr>
        <p:txBody>
          <a:bodyPr>
            <a:noAutofit/>
          </a:bodyPr>
          <a:lstStyle/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Einführung in das  Projekt-thema.</a:t>
            </a: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endParaRPr lang="de-DE" sz="500" b="0" dirty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Systemübersicht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Ansteuerung und </a:t>
            </a:r>
            <a:r>
              <a:rPr lang="de-DE" sz="1050" b="0" dirty="0" err="1">
                <a:solidFill>
                  <a:schemeClr val="bg1">
                    <a:lumMod val="50000"/>
                  </a:schemeClr>
                </a:solidFill>
              </a:rPr>
              <a:t>Inbetrieb-nahme</a:t>
            </a: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des </a:t>
            </a: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Roboterarms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dirty="0"/>
              <a:t>Einbindung des Roboterarms in die MPS-Station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Wartung und nützliche Hinweise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Fazit</a:t>
            </a:r>
          </a:p>
          <a:p>
            <a:pPr marL="228600" indent="-228600">
              <a:buAutoNum type="arabicPeriod"/>
            </a:pPr>
            <a:endParaRPr lang="de-DE" sz="1050" b="0" dirty="0" smtClean="0"/>
          </a:p>
        </p:txBody>
      </p:sp>
    </p:spTree>
    <p:extLst>
      <p:ext uri="{BB962C8B-B14F-4D97-AF65-F5344CB8AC3E}">
        <p14:creationId xmlns:p14="http://schemas.microsoft.com/office/powerpoint/2010/main" val="216673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 txBox="1">
            <a:spLocks/>
          </p:cNvSpPr>
          <p:nvPr/>
        </p:nvSpPr>
        <p:spPr>
          <a:xfrm>
            <a:off x="0" y="4803775"/>
            <a:ext cx="13319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 smtClean="0">
                <a:solidFill>
                  <a:prstClr val="white"/>
                </a:solidFill>
              </a:rPr>
              <a:t>06.01.2017</a:t>
            </a:r>
            <a:endParaRPr lang="de-DE" b="0" dirty="0">
              <a:solidFill>
                <a:prstClr val="white"/>
              </a:solidFill>
            </a:endParaRPr>
          </a:p>
        </p:txBody>
      </p:sp>
      <p:sp>
        <p:nvSpPr>
          <p:cNvPr id="16" name="Inhaltsplatzhalter 1"/>
          <p:cNvSpPr txBox="1">
            <a:spLocks/>
          </p:cNvSpPr>
          <p:nvPr/>
        </p:nvSpPr>
        <p:spPr>
          <a:xfrm>
            <a:off x="1529408" y="771550"/>
            <a:ext cx="7416824" cy="720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400" dirty="0" smtClean="0">
                <a:solidFill>
                  <a:prstClr val="black"/>
                </a:solidFill>
              </a:rPr>
              <a:t>Eine sorgfältige Durchführung der Wartung des Industrieroboters ist absolut notwendig, um den </a:t>
            </a:r>
            <a:r>
              <a:rPr lang="de-DE" sz="1400" dirty="0">
                <a:solidFill>
                  <a:prstClr val="black"/>
                </a:solidFill>
              </a:rPr>
              <a:t>Betrieb des Roboters ohne </a:t>
            </a:r>
            <a:r>
              <a:rPr lang="de-DE" sz="1400" dirty="0" smtClean="0">
                <a:solidFill>
                  <a:prstClr val="black"/>
                </a:solidFill>
              </a:rPr>
              <a:t>Störungen zu gewährleisten. </a:t>
            </a:r>
            <a:br>
              <a:rPr lang="de-DE" sz="1400" dirty="0" smtClean="0">
                <a:solidFill>
                  <a:prstClr val="black"/>
                </a:solidFill>
              </a:rPr>
            </a:br>
            <a:r>
              <a:rPr lang="de-DE" sz="700" dirty="0">
                <a:solidFill>
                  <a:prstClr val="white"/>
                </a:solidFill>
              </a:rPr>
              <a:t>a</a:t>
            </a:r>
            <a:r>
              <a:rPr lang="de-DE" sz="1400" dirty="0" smtClean="0">
                <a:solidFill>
                  <a:prstClr val="black"/>
                </a:solidFill>
              </a:rPr>
              <a:t/>
            </a:r>
            <a:br>
              <a:rPr lang="de-DE" sz="1400" dirty="0" smtClean="0">
                <a:solidFill>
                  <a:prstClr val="black"/>
                </a:solidFill>
              </a:rPr>
            </a:br>
            <a:r>
              <a:rPr lang="de-DE" sz="1400" dirty="0" smtClean="0">
                <a:solidFill>
                  <a:prstClr val="black"/>
                </a:solidFill>
              </a:rPr>
              <a:t>Dazu </a:t>
            </a:r>
            <a:r>
              <a:rPr lang="de-DE" sz="1400" dirty="0">
                <a:solidFill>
                  <a:prstClr val="black"/>
                </a:solidFill>
              </a:rPr>
              <a:t>gehört auch das Austauschen der Verschleißteile.</a:t>
            </a:r>
            <a:r>
              <a:rPr lang="de-DE" sz="1400" dirty="0" smtClean="0">
                <a:solidFill>
                  <a:prstClr val="black"/>
                </a:solidFill>
              </a:rPr>
              <a:t/>
            </a:r>
            <a:br>
              <a:rPr lang="de-DE" sz="1400" dirty="0" smtClean="0">
                <a:solidFill>
                  <a:prstClr val="black"/>
                </a:solidFill>
              </a:rPr>
            </a:br>
            <a:endParaRPr lang="de-DE" sz="1400" dirty="0" smtClean="0">
              <a:solidFill>
                <a:prstClr val="black"/>
              </a:solidFill>
            </a:endParaRPr>
          </a:p>
        </p:txBody>
      </p:sp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292074"/>
            <a:ext cx="628738" cy="504895"/>
          </a:xfrm>
          <a:prstGeom prst="rect">
            <a:avLst/>
          </a:prstGeom>
        </p:spPr>
      </p:pic>
      <p:pic>
        <p:nvPicPr>
          <p:cNvPr id="9" name="Grafik 8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225" y="2067694"/>
            <a:ext cx="628738" cy="504895"/>
          </a:xfrm>
          <a:prstGeom prst="rect">
            <a:avLst/>
          </a:prstGeom>
        </p:spPr>
      </p:pic>
      <p:sp>
        <p:nvSpPr>
          <p:cNvPr id="10" name="Inhaltsplatzhalter 1"/>
          <p:cNvSpPr txBox="1">
            <a:spLocks/>
          </p:cNvSpPr>
          <p:nvPr/>
        </p:nvSpPr>
        <p:spPr>
          <a:xfrm>
            <a:off x="2498747" y="3291830"/>
            <a:ext cx="6534472" cy="477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400" b="1" dirty="0" smtClean="0">
                <a:solidFill>
                  <a:prstClr val="black"/>
                </a:solidFill>
              </a:rPr>
              <a:t>Es dürfen ausschließlich nur die Teile demontiert werden, </a:t>
            </a:r>
            <a:r>
              <a:rPr lang="de-DE" sz="1400" b="1" dirty="0">
                <a:solidFill>
                  <a:prstClr val="black"/>
                </a:solidFill>
              </a:rPr>
              <a:t>die laut Wartungsanweisung zur </a:t>
            </a:r>
            <a:r>
              <a:rPr lang="de-DE" sz="1400" b="1" dirty="0" smtClean="0">
                <a:solidFill>
                  <a:prstClr val="black"/>
                </a:solidFill>
              </a:rPr>
              <a:t>Wartung demontiert </a:t>
            </a:r>
            <a:r>
              <a:rPr lang="de-DE" sz="1400" b="1" dirty="0">
                <a:solidFill>
                  <a:prstClr val="black"/>
                </a:solidFill>
              </a:rPr>
              <a:t>werden </a:t>
            </a:r>
            <a:r>
              <a:rPr lang="de-DE" sz="1400" b="1" dirty="0" smtClean="0">
                <a:solidFill>
                  <a:prstClr val="black"/>
                </a:solidFill>
              </a:rPr>
              <a:t>müssen</a:t>
            </a:r>
            <a:r>
              <a:rPr lang="de-DE" sz="1400" dirty="0" smtClean="0">
                <a:solidFill>
                  <a:prstClr val="black"/>
                </a:solidFill>
              </a:rPr>
              <a:t/>
            </a:r>
            <a:br>
              <a:rPr lang="de-DE" sz="1400" dirty="0" smtClean="0">
                <a:solidFill>
                  <a:prstClr val="black"/>
                </a:solidFill>
              </a:rPr>
            </a:br>
            <a:endParaRPr lang="de-DE" sz="1400" dirty="0" smtClean="0">
              <a:solidFill>
                <a:prstClr val="black"/>
              </a:solidFill>
            </a:endParaRPr>
          </a:p>
        </p:txBody>
      </p:sp>
      <p:sp>
        <p:nvSpPr>
          <p:cNvPr id="12" name="Inhaltsplatzhalter 1"/>
          <p:cNvSpPr txBox="1">
            <a:spLocks/>
          </p:cNvSpPr>
          <p:nvPr/>
        </p:nvSpPr>
        <p:spPr>
          <a:xfrm>
            <a:off x="2502024" y="2067694"/>
            <a:ext cx="6534472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400" b="1" dirty="0">
                <a:solidFill>
                  <a:srgbClr val="FF0000"/>
                </a:solidFill>
              </a:rPr>
              <a:t>Nach Wartungsarbeiten kann es zu einer Veränderung des mechanischen </a:t>
            </a:r>
            <a:r>
              <a:rPr lang="de-DE" sz="1400" b="1" dirty="0" smtClean="0">
                <a:solidFill>
                  <a:srgbClr val="FF0000"/>
                </a:solidFill>
              </a:rPr>
              <a:t>Bezugspunktes (Nullpunkt</a:t>
            </a:r>
            <a:r>
              <a:rPr lang="de-DE" sz="1400" b="1" dirty="0">
                <a:solidFill>
                  <a:srgbClr val="FF0000"/>
                </a:solidFill>
              </a:rPr>
              <a:t>) kommen. Diese tritt besonders dann auf, wenn der </a:t>
            </a:r>
            <a:r>
              <a:rPr lang="de-DE" sz="1400" b="1" dirty="0" smtClean="0">
                <a:solidFill>
                  <a:srgbClr val="FF0000"/>
                </a:solidFill>
              </a:rPr>
              <a:t>Bezugspunktabgleich bei </a:t>
            </a:r>
            <a:r>
              <a:rPr lang="de-DE" sz="1400" b="1" dirty="0">
                <a:solidFill>
                  <a:srgbClr val="FF0000"/>
                </a:solidFill>
              </a:rPr>
              <a:t>der Inbetriebnahme des Robotersystems nicht sorgfältig </a:t>
            </a:r>
            <a:r>
              <a:rPr lang="de-DE" sz="1400" b="1" dirty="0" smtClean="0">
                <a:solidFill>
                  <a:srgbClr val="FF0000"/>
                </a:solidFill>
              </a:rPr>
              <a:t>durchgeführt wurde</a:t>
            </a:r>
            <a:endParaRPr lang="de-DE" sz="1400" dirty="0" smtClean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331913" y="4801414"/>
            <a:ext cx="6982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prstClr val="white"/>
                </a:solidFill>
              </a:rPr>
              <a:t>Abschlusspräsentation zum Projektthema </a:t>
            </a:r>
            <a:r>
              <a:rPr lang="de-DE" sz="1200" dirty="0">
                <a:solidFill>
                  <a:prstClr val="white"/>
                </a:solidFill>
              </a:rPr>
              <a:t>Lernsystem Automatisierung und </a:t>
            </a:r>
            <a:r>
              <a:rPr lang="de-DE" sz="1200" dirty="0" smtClean="0">
                <a:solidFill>
                  <a:prstClr val="white"/>
                </a:solidFill>
              </a:rPr>
              <a:t>Technik – Station Roboter</a:t>
            </a:r>
            <a:endParaRPr lang="de-DE" sz="1200" dirty="0">
              <a:solidFill>
                <a:prstClr val="white"/>
              </a:solidFill>
            </a:endParaRPr>
          </a:p>
        </p:txBody>
      </p:sp>
      <p:sp>
        <p:nvSpPr>
          <p:cNvPr id="15" name="Titel 4"/>
          <p:cNvSpPr txBox="1">
            <a:spLocks/>
          </p:cNvSpPr>
          <p:nvPr/>
        </p:nvSpPr>
        <p:spPr>
          <a:xfrm>
            <a:off x="1529408" y="205979"/>
            <a:ext cx="7416824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5. Wartung und nützliche Hinweise</a:t>
            </a:r>
            <a:endParaRPr lang="de-DE" sz="2400" dirty="0"/>
          </a:p>
        </p:txBody>
      </p:sp>
      <p:sp>
        <p:nvSpPr>
          <p:cNvPr id="18" name="Textfeld 17"/>
          <p:cNvSpPr txBox="1"/>
          <p:nvPr/>
        </p:nvSpPr>
        <p:spPr>
          <a:xfrm>
            <a:off x="8640960" y="4801413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prstClr val="white"/>
                </a:solidFill>
              </a:rPr>
              <a:t>23</a:t>
            </a:r>
            <a:endParaRPr lang="de-DE" sz="1200" dirty="0">
              <a:solidFill>
                <a:prstClr val="white"/>
              </a:solidFill>
            </a:endParaRP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0" y="1311609"/>
            <a:ext cx="1331640" cy="3492389"/>
          </a:xfrm>
        </p:spPr>
        <p:txBody>
          <a:bodyPr>
            <a:noAutofit/>
          </a:bodyPr>
          <a:lstStyle/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Einführung in das  Projekt-thema.</a:t>
            </a: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endParaRPr lang="de-DE" sz="500" b="0" dirty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Systemübersicht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Ansteuerung und </a:t>
            </a:r>
            <a:r>
              <a:rPr lang="de-DE" sz="1050" b="0" dirty="0" err="1">
                <a:solidFill>
                  <a:schemeClr val="bg1">
                    <a:lumMod val="50000"/>
                  </a:schemeClr>
                </a:solidFill>
              </a:rPr>
              <a:t>Inbetrieb-nahme</a:t>
            </a: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des </a:t>
            </a: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Roboterarms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Einbindung des Roboterarms in die MPS-Station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dirty="0"/>
              <a:t>Wartung und nützliche Hinweise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Fazit</a:t>
            </a:r>
          </a:p>
          <a:p>
            <a:pPr marL="228600" indent="-228600">
              <a:buAutoNum type="arabicPeriod"/>
            </a:pPr>
            <a:endParaRPr lang="de-DE" sz="1050" b="0" dirty="0" smtClean="0"/>
          </a:p>
        </p:txBody>
      </p:sp>
    </p:spTree>
    <p:extLst>
      <p:ext uri="{BB962C8B-B14F-4D97-AF65-F5344CB8AC3E}">
        <p14:creationId xmlns:p14="http://schemas.microsoft.com/office/powerpoint/2010/main" val="349939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 txBox="1">
            <a:spLocks/>
          </p:cNvSpPr>
          <p:nvPr/>
        </p:nvSpPr>
        <p:spPr>
          <a:xfrm>
            <a:off x="0" y="4803775"/>
            <a:ext cx="13319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 smtClean="0"/>
              <a:t>06.01.2017</a:t>
            </a:r>
            <a:endParaRPr lang="de-DE" b="0" dirty="0"/>
          </a:p>
        </p:txBody>
      </p:sp>
      <p:sp>
        <p:nvSpPr>
          <p:cNvPr id="16" name="Inhaltsplatzhalter 1"/>
          <p:cNvSpPr txBox="1">
            <a:spLocks/>
          </p:cNvSpPr>
          <p:nvPr/>
        </p:nvSpPr>
        <p:spPr>
          <a:xfrm>
            <a:off x="1529408" y="771550"/>
            <a:ext cx="7416824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400" dirty="0">
                <a:solidFill>
                  <a:schemeClr val="tx1"/>
                </a:solidFill>
              </a:rPr>
              <a:t>Grundvoraussetzung für den sicherheitsgerechten Umgang und den störungsfreien Betrieb des MPS-Systems ist die Kenntnis der grundlegenden Sicherheitshinweise und der </a:t>
            </a:r>
            <a:r>
              <a:rPr lang="de-DE" sz="1400" dirty="0" smtClean="0">
                <a:solidFill>
                  <a:schemeClr val="tx1"/>
                </a:solidFill>
              </a:rPr>
              <a:t>Sicherheits-vorschriften</a:t>
            </a:r>
            <a:r>
              <a:rPr lang="de-DE" sz="1400" dirty="0">
                <a:solidFill>
                  <a:schemeClr val="tx1"/>
                </a:solidFill>
              </a:rPr>
              <a:t>. </a:t>
            </a:r>
            <a:endParaRPr lang="de-DE" sz="1400" dirty="0" smtClean="0">
              <a:solidFill>
                <a:schemeClr val="tx1"/>
              </a:solidFill>
            </a:endParaRPr>
          </a:p>
          <a:p>
            <a:pPr algn="l"/>
            <a:endParaRPr lang="de-DE" sz="1400" dirty="0">
              <a:solidFill>
                <a:schemeClr val="tx1"/>
              </a:solidFill>
            </a:endParaRPr>
          </a:p>
          <a:p>
            <a:pPr algn="l"/>
            <a:r>
              <a:rPr lang="de-DE" sz="1400" b="1" dirty="0">
                <a:solidFill>
                  <a:schemeClr val="tx1"/>
                </a:solidFill>
              </a:rPr>
              <a:t>Allgemein</a:t>
            </a:r>
            <a:r>
              <a:rPr lang="de-DE" sz="1400" dirty="0">
                <a:solidFill>
                  <a:schemeClr val="tx1"/>
                </a:solidFill>
              </a:rPr>
              <a:t>: </a:t>
            </a:r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>- Nur unter </a:t>
            </a:r>
            <a:r>
              <a:rPr lang="de-DE" sz="1400" dirty="0">
                <a:solidFill>
                  <a:schemeClr val="tx1"/>
                </a:solidFill>
              </a:rPr>
              <a:t>Aufsicht eines Betreuers/einer Betreuerin an der Station arbeiten. </a:t>
            </a:r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>- Datenblätter </a:t>
            </a:r>
            <a:r>
              <a:rPr lang="de-DE" sz="1400" dirty="0">
                <a:solidFill>
                  <a:schemeClr val="tx1"/>
                </a:solidFill>
              </a:rPr>
              <a:t>der einzelnen Elemente beachten. </a:t>
            </a:r>
            <a:endParaRPr lang="de-DE" sz="1400" dirty="0" smtClean="0">
              <a:solidFill>
                <a:schemeClr val="tx1"/>
              </a:solidFill>
            </a:endParaRPr>
          </a:p>
          <a:p>
            <a:pPr algn="l"/>
            <a:endParaRPr lang="de-DE" sz="500" dirty="0">
              <a:solidFill>
                <a:schemeClr val="tx1"/>
              </a:solidFill>
            </a:endParaRPr>
          </a:p>
          <a:p>
            <a:pPr algn="l"/>
            <a:r>
              <a:rPr lang="de-DE" sz="1400" b="1" dirty="0">
                <a:solidFill>
                  <a:schemeClr val="tx1"/>
                </a:solidFill>
              </a:rPr>
              <a:t>Elektrik</a:t>
            </a:r>
            <a:r>
              <a:rPr lang="de-DE" sz="1400" dirty="0">
                <a:solidFill>
                  <a:schemeClr val="tx1"/>
                </a:solidFill>
              </a:rPr>
              <a:t>: </a:t>
            </a:r>
            <a:endParaRPr lang="de-DE" sz="1400" dirty="0" smtClean="0">
              <a:solidFill>
                <a:schemeClr val="tx1"/>
              </a:solidFill>
            </a:endParaRPr>
          </a:p>
          <a:p>
            <a:pPr algn="l"/>
            <a:endParaRPr lang="de-DE" sz="500" dirty="0">
              <a:solidFill>
                <a:schemeClr val="tx1"/>
              </a:solidFill>
            </a:endParaRPr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>- Herstellen </a:t>
            </a:r>
            <a:r>
              <a:rPr lang="de-DE" sz="1400" dirty="0">
                <a:solidFill>
                  <a:schemeClr val="tx1"/>
                </a:solidFill>
              </a:rPr>
              <a:t>bzw. abbauen von elektrischen Verbindungen nur in spannungslosem Zustand. </a:t>
            </a:r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>- Nur </a:t>
            </a:r>
            <a:r>
              <a:rPr lang="de-DE" sz="1400" dirty="0">
                <a:solidFill>
                  <a:schemeClr val="tx1"/>
                </a:solidFill>
              </a:rPr>
              <a:t>Kleinspannungen verwenden (max. 24 V DC). </a:t>
            </a:r>
            <a:endParaRPr lang="de-DE" sz="1400" dirty="0" smtClean="0">
              <a:solidFill>
                <a:schemeClr val="tx1"/>
              </a:solidFill>
            </a:endParaRPr>
          </a:p>
          <a:p>
            <a:pPr algn="l"/>
            <a:endParaRPr lang="de-DE" sz="500" dirty="0" smtClean="0">
              <a:solidFill>
                <a:schemeClr val="tx1"/>
              </a:solidFill>
            </a:endParaRPr>
          </a:p>
          <a:p>
            <a:pPr algn="l"/>
            <a:r>
              <a:rPr lang="de-DE" sz="1400" b="1" dirty="0">
                <a:solidFill>
                  <a:schemeClr val="tx1"/>
                </a:solidFill>
              </a:rPr>
              <a:t>Pneumatik</a:t>
            </a:r>
            <a:r>
              <a:rPr lang="de-DE" sz="1400" dirty="0">
                <a:solidFill>
                  <a:schemeClr val="tx1"/>
                </a:solidFill>
              </a:rPr>
              <a:t>: </a:t>
            </a:r>
          </a:p>
          <a:p>
            <a:pPr algn="l"/>
            <a:r>
              <a:rPr lang="de-DE" sz="1400" dirty="0">
                <a:solidFill>
                  <a:schemeClr val="tx1"/>
                </a:solidFill>
              </a:rPr>
              <a:t>- Den zulässigen Druck von 800 kPa (8 bar) nicht überschreiten. </a:t>
            </a:r>
          </a:p>
          <a:p>
            <a:pPr algn="l"/>
            <a:r>
              <a:rPr lang="de-DE" sz="1400" dirty="0">
                <a:solidFill>
                  <a:schemeClr val="tx1"/>
                </a:solidFill>
              </a:rPr>
              <a:t>- Die Druckluft erst einschalten, wenn alle Schlauchverbindungen hergestellt und gesichert sind. </a:t>
            </a:r>
          </a:p>
          <a:p>
            <a:pPr algn="l"/>
            <a:r>
              <a:rPr lang="de-DE" sz="1400" dirty="0">
                <a:solidFill>
                  <a:schemeClr val="tx1"/>
                </a:solidFill>
              </a:rPr>
              <a:t>- Keine Schläuche unter Druck entkuppeln. </a:t>
            </a:r>
          </a:p>
          <a:p>
            <a:pPr marL="285750" indent="-285750" algn="l">
              <a:buFontTx/>
              <a:buChar char="-"/>
            </a:pPr>
            <a:endParaRPr lang="de-DE" sz="1400" dirty="0">
              <a:solidFill>
                <a:schemeClr val="tx1"/>
              </a:solidFill>
            </a:endParaRPr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/>
            </a:r>
            <a:br>
              <a:rPr lang="de-DE" sz="1400" dirty="0" smtClean="0">
                <a:solidFill>
                  <a:schemeClr val="tx1"/>
                </a:solidFill>
              </a:rPr>
            </a:b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331913" y="4801414"/>
            <a:ext cx="6982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Abschlusspräsentation zum Projektthema </a:t>
            </a:r>
            <a:r>
              <a:rPr lang="de-DE" sz="1200" dirty="0">
                <a:solidFill>
                  <a:schemeClr val="bg1"/>
                </a:solidFill>
              </a:rPr>
              <a:t>Lernsystem Automatisierung und </a:t>
            </a:r>
            <a:r>
              <a:rPr lang="de-DE" sz="1200" dirty="0" smtClean="0">
                <a:solidFill>
                  <a:schemeClr val="bg1"/>
                </a:solidFill>
              </a:rPr>
              <a:t>Technik – Station Roboter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5" name="Titel 4"/>
          <p:cNvSpPr txBox="1">
            <a:spLocks/>
          </p:cNvSpPr>
          <p:nvPr/>
        </p:nvSpPr>
        <p:spPr>
          <a:xfrm>
            <a:off x="1529408" y="205979"/>
            <a:ext cx="7416824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5. Wartung und nützliche Hinweise</a:t>
            </a:r>
            <a:endParaRPr lang="de-DE" sz="2400" dirty="0"/>
          </a:p>
        </p:txBody>
      </p:sp>
      <p:sp>
        <p:nvSpPr>
          <p:cNvPr id="18" name="Textfeld 17"/>
          <p:cNvSpPr txBox="1"/>
          <p:nvPr/>
        </p:nvSpPr>
        <p:spPr>
          <a:xfrm>
            <a:off x="8640960" y="4801413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24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0" y="1311609"/>
            <a:ext cx="1331640" cy="3492389"/>
          </a:xfrm>
        </p:spPr>
        <p:txBody>
          <a:bodyPr>
            <a:noAutofit/>
          </a:bodyPr>
          <a:lstStyle/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Einführung in das  Projekt-thema.</a:t>
            </a: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endParaRPr lang="de-DE" sz="500" b="0" dirty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Systemübersicht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Ansteuerung und </a:t>
            </a:r>
            <a:r>
              <a:rPr lang="de-DE" sz="1050" b="0" dirty="0" err="1">
                <a:solidFill>
                  <a:schemeClr val="bg1">
                    <a:lumMod val="50000"/>
                  </a:schemeClr>
                </a:solidFill>
              </a:rPr>
              <a:t>Inbetrieb-nahme</a:t>
            </a: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des </a:t>
            </a: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Roboterarms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Einbindung des Roboterarms in die MPS-Station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dirty="0"/>
              <a:t>Wartung und nützliche Hinweise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Fazit</a:t>
            </a:r>
          </a:p>
          <a:p>
            <a:pPr marL="228600" indent="-228600">
              <a:buAutoNum type="arabicPeriod"/>
            </a:pPr>
            <a:endParaRPr lang="de-DE" sz="1050" b="0" dirty="0" smtClean="0"/>
          </a:p>
        </p:txBody>
      </p:sp>
    </p:spTree>
    <p:extLst>
      <p:ext uri="{BB962C8B-B14F-4D97-AF65-F5344CB8AC3E}">
        <p14:creationId xmlns:p14="http://schemas.microsoft.com/office/powerpoint/2010/main" val="273381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 txBox="1">
            <a:spLocks/>
          </p:cNvSpPr>
          <p:nvPr/>
        </p:nvSpPr>
        <p:spPr>
          <a:xfrm>
            <a:off x="0" y="4803775"/>
            <a:ext cx="13319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 smtClean="0"/>
              <a:t>06.01.2017</a:t>
            </a:r>
            <a:endParaRPr lang="de-DE" b="0" dirty="0"/>
          </a:p>
        </p:txBody>
      </p:sp>
      <p:sp>
        <p:nvSpPr>
          <p:cNvPr id="16" name="Inhaltsplatzhalter 1"/>
          <p:cNvSpPr txBox="1">
            <a:spLocks/>
          </p:cNvSpPr>
          <p:nvPr/>
        </p:nvSpPr>
        <p:spPr>
          <a:xfrm>
            <a:off x="1529408" y="771550"/>
            <a:ext cx="7416824" cy="38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400" b="1" dirty="0" smtClean="0">
                <a:solidFill>
                  <a:schemeClr val="tx1"/>
                </a:solidFill>
              </a:rPr>
              <a:t>Robotik</a:t>
            </a:r>
            <a:r>
              <a:rPr lang="de-DE" sz="1400" dirty="0">
                <a:solidFill>
                  <a:schemeClr val="tx1"/>
                </a:solidFill>
              </a:rPr>
              <a:t>: </a:t>
            </a:r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>- Kein </a:t>
            </a:r>
            <a:r>
              <a:rPr lang="de-DE" sz="1400" dirty="0">
                <a:solidFill>
                  <a:schemeClr val="tx1"/>
                </a:solidFill>
              </a:rPr>
              <a:t>bewegliches Teil des Roboters während des Betriebes berühren. Roboter vor jeder Arbeit in 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smtClean="0">
                <a:solidFill>
                  <a:schemeClr val="bg1"/>
                </a:solidFill>
              </a:rPr>
              <a:t>a</a:t>
            </a:r>
            <a:r>
              <a:rPr lang="de-DE" sz="1400" dirty="0" smtClean="0">
                <a:solidFill>
                  <a:schemeClr val="tx1"/>
                </a:solidFill>
              </a:rPr>
              <a:t>Reichweite </a:t>
            </a:r>
            <a:r>
              <a:rPr lang="de-DE" sz="1400" dirty="0">
                <a:solidFill>
                  <a:schemeClr val="tx1"/>
                </a:solidFill>
              </a:rPr>
              <a:t>des Roboters ausschalten. </a:t>
            </a:r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>- Die </a:t>
            </a:r>
            <a:r>
              <a:rPr lang="de-DE" sz="1400" dirty="0">
                <a:solidFill>
                  <a:schemeClr val="tx1"/>
                </a:solidFill>
              </a:rPr>
              <a:t>elektrisch gesteuerte Hand des Roboters verliert bei Netzabschaltung, d.h. auch in einer </a:t>
            </a:r>
            <a:r>
              <a:rPr lang="de-DE" sz="1400" dirty="0" smtClean="0">
                <a:solidFill>
                  <a:schemeClr val="tx1"/>
                </a:solidFill>
              </a:rPr>
              <a:t>NOT-</a:t>
            </a:r>
            <a:r>
              <a:rPr lang="de-DE" sz="1400" dirty="0" smtClean="0">
                <a:solidFill>
                  <a:schemeClr val="bg1"/>
                </a:solidFill>
              </a:rPr>
              <a:t>a</a:t>
            </a:r>
            <a:r>
              <a:rPr lang="de-DE" sz="1400" dirty="0" smtClean="0">
                <a:solidFill>
                  <a:schemeClr val="tx1"/>
                </a:solidFill>
              </a:rPr>
              <a:t>AUS </a:t>
            </a:r>
            <a:r>
              <a:rPr lang="de-DE" sz="1400" dirty="0">
                <a:solidFill>
                  <a:schemeClr val="tx1"/>
                </a:solidFill>
              </a:rPr>
              <a:t>Situation, ihre Haltekraft. </a:t>
            </a:r>
            <a:endParaRPr lang="de-DE" sz="1400" dirty="0" smtClean="0">
              <a:solidFill>
                <a:schemeClr val="tx1"/>
              </a:solidFill>
            </a:endParaRPr>
          </a:p>
          <a:p>
            <a:pPr algn="l"/>
            <a:endParaRPr lang="de-DE" sz="500" dirty="0">
              <a:solidFill>
                <a:schemeClr val="tx1"/>
              </a:solidFill>
            </a:endParaRPr>
          </a:p>
          <a:p>
            <a:pPr algn="l"/>
            <a:r>
              <a:rPr lang="de-DE" sz="1400" b="1" dirty="0">
                <a:solidFill>
                  <a:schemeClr val="tx1"/>
                </a:solidFill>
              </a:rPr>
              <a:t>Mechanik</a:t>
            </a:r>
            <a:r>
              <a:rPr lang="de-DE" sz="1400" dirty="0">
                <a:solidFill>
                  <a:schemeClr val="tx1"/>
                </a:solidFill>
              </a:rPr>
              <a:t>: </a:t>
            </a:r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>- Alle </a:t>
            </a:r>
            <a:r>
              <a:rPr lang="de-DE" sz="1400" dirty="0">
                <a:solidFill>
                  <a:schemeClr val="tx1"/>
                </a:solidFill>
              </a:rPr>
              <a:t>Elemente fest auf die Platte montieren. </a:t>
            </a:r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>- Nur </a:t>
            </a:r>
            <a:r>
              <a:rPr lang="de-DE" sz="1400" dirty="0">
                <a:solidFill>
                  <a:schemeClr val="tx1"/>
                </a:solidFill>
              </a:rPr>
              <a:t>bei Stillstand in die Station greifen. </a:t>
            </a:r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/>
            </a:r>
            <a:br>
              <a:rPr lang="de-DE" sz="1400" dirty="0" smtClean="0">
                <a:solidFill>
                  <a:schemeClr val="tx1"/>
                </a:solidFill>
              </a:rPr>
            </a:b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331913" y="4801414"/>
            <a:ext cx="6982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Abschlusspräsentation zum Projektthema </a:t>
            </a:r>
            <a:r>
              <a:rPr lang="de-DE" sz="1200" dirty="0">
                <a:solidFill>
                  <a:schemeClr val="bg1"/>
                </a:solidFill>
              </a:rPr>
              <a:t>Lernsystem Automatisierung und </a:t>
            </a:r>
            <a:r>
              <a:rPr lang="de-DE" sz="1200" dirty="0" smtClean="0">
                <a:solidFill>
                  <a:schemeClr val="bg1"/>
                </a:solidFill>
              </a:rPr>
              <a:t>Technik – Station Roboter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5" name="Titel 4"/>
          <p:cNvSpPr txBox="1">
            <a:spLocks/>
          </p:cNvSpPr>
          <p:nvPr/>
        </p:nvSpPr>
        <p:spPr>
          <a:xfrm>
            <a:off x="1529408" y="205979"/>
            <a:ext cx="7416824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5. Wartung und nützliche Hinweise</a:t>
            </a:r>
            <a:endParaRPr lang="de-DE" sz="2400" dirty="0"/>
          </a:p>
        </p:txBody>
      </p:sp>
      <p:sp>
        <p:nvSpPr>
          <p:cNvPr id="18" name="Textfeld 17"/>
          <p:cNvSpPr txBox="1"/>
          <p:nvPr/>
        </p:nvSpPr>
        <p:spPr>
          <a:xfrm>
            <a:off x="8640960" y="4801413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25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0" y="1311609"/>
            <a:ext cx="1331640" cy="3492389"/>
          </a:xfrm>
        </p:spPr>
        <p:txBody>
          <a:bodyPr>
            <a:noAutofit/>
          </a:bodyPr>
          <a:lstStyle/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Einführung in das  Projekt-thema.</a:t>
            </a: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endParaRPr lang="de-DE" sz="500" b="0" dirty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Systemübersicht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Ansteuerung und </a:t>
            </a:r>
            <a:r>
              <a:rPr lang="de-DE" sz="1050" b="0" dirty="0" err="1">
                <a:solidFill>
                  <a:schemeClr val="bg1">
                    <a:lumMod val="50000"/>
                  </a:schemeClr>
                </a:solidFill>
              </a:rPr>
              <a:t>Inbetrieb-nahme</a:t>
            </a: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des </a:t>
            </a: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Roboterarms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Einbindung des Roboterarms in die MPS-Station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dirty="0"/>
              <a:t>Wartung und nützliche Hinweise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Fazit</a:t>
            </a:r>
          </a:p>
          <a:p>
            <a:pPr marL="228600" indent="-228600">
              <a:buAutoNum type="arabicPeriod"/>
            </a:pPr>
            <a:endParaRPr lang="de-DE" sz="1050" b="0" dirty="0" smtClean="0"/>
          </a:p>
        </p:txBody>
      </p:sp>
    </p:spTree>
    <p:extLst>
      <p:ext uri="{BB962C8B-B14F-4D97-AF65-F5344CB8AC3E}">
        <p14:creationId xmlns:p14="http://schemas.microsoft.com/office/powerpoint/2010/main" val="57433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 txBox="1">
            <a:spLocks/>
          </p:cNvSpPr>
          <p:nvPr/>
        </p:nvSpPr>
        <p:spPr>
          <a:xfrm>
            <a:off x="0" y="4803775"/>
            <a:ext cx="13319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 smtClean="0"/>
              <a:t>06.01.2017</a:t>
            </a:r>
            <a:endParaRPr lang="de-DE" b="0" dirty="0"/>
          </a:p>
        </p:txBody>
      </p:sp>
      <p:sp>
        <p:nvSpPr>
          <p:cNvPr id="16" name="Inhaltsplatzhalter 1"/>
          <p:cNvSpPr txBox="1">
            <a:spLocks/>
          </p:cNvSpPr>
          <p:nvPr/>
        </p:nvSpPr>
        <p:spPr>
          <a:xfrm>
            <a:off x="1529407" y="771551"/>
            <a:ext cx="4177655" cy="477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400" b="1" dirty="0" smtClean="0">
                <a:solidFill>
                  <a:schemeClr val="tx1"/>
                </a:solidFill>
              </a:rPr>
              <a:t>Übersicht der täglichen Inspektionspunkte</a:t>
            </a:r>
            <a:r>
              <a:rPr lang="de-DE" sz="1400" dirty="0" smtClean="0">
                <a:solidFill>
                  <a:schemeClr val="tx1"/>
                </a:solidFill>
              </a:rPr>
              <a:t>:</a:t>
            </a:r>
            <a:br>
              <a:rPr lang="de-DE" sz="1400" dirty="0" smtClean="0">
                <a:solidFill>
                  <a:schemeClr val="tx1"/>
                </a:solidFill>
              </a:rPr>
            </a:br>
            <a:endParaRPr lang="de-DE" sz="1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441036"/>
              </p:ext>
            </p:extLst>
          </p:nvPr>
        </p:nvGraphicFramePr>
        <p:xfrm>
          <a:off x="2297044" y="1249185"/>
          <a:ext cx="5881552" cy="327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008"/>
                <a:gridCol w="432048"/>
                <a:gridCol w="2808312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Zeitpunkt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Nr.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Inspektion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Abhilfe bei Störung</a:t>
                      </a:r>
                      <a:endParaRPr lang="de-DE" sz="1200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de-DE" sz="1000" dirty="0" smtClean="0"/>
                        <a:t>Vor</a:t>
                      </a:r>
                      <a:r>
                        <a:rPr lang="de-DE" sz="1000" baseline="0" dirty="0" smtClean="0"/>
                        <a:t> dem Einschalten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1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Überprüfen der Befestigungsschrauben des</a:t>
                      </a:r>
                    </a:p>
                    <a:p>
                      <a:r>
                        <a:rPr lang="de-DE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Roboterarms (Sichtprüfung)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Schrauben festziehen</a:t>
                      </a:r>
                      <a:endParaRPr lang="de-DE" sz="1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2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Überprüfen der Netzanschlussleitung</a:t>
                      </a:r>
                    </a:p>
                    <a:p>
                      <a:r>
                        <a:rPr lang="de-DE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(Sichtprüfung)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Neu verbinden</a:t>
                      </a:r>
                      <a:endParaRPr lang="de-DE" sz="1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3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Überprüfen, ob Fett austritt (Sichtprüfung)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Säubern und Fett nachfüllen</a:t>
                      </a:r>
                      <a:endParaRPr lang="de-DE" sz="1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4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Überprüfen der Druckluftversorgung auf Leck,</a:t>
                      </a:r>
                    </a:p>
                    <a:p>
                      <a:r>
                        <a:rPr lang="de-DE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Verschmutzung und Druckbereich</a:t>
                      </a:r>
                    </a:p>
                    <a:p>
                      <a:r>
                        <a:rPr lang="de-DE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(Sichtprüfung)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Säubern und ggf. Schläuche wechseln</a:t>
                      </a:r>
                      <a:endParaRPr lang="de-DE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Nach dem Einschalten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1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Überprüfen auf ungewöhnliche Bewegungen</a:t>
                      </a:r>
                    </a:p>
                    <a:p>
                      <a:r>
                        <a:rPr lang="de-DE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und/oder Betriebsgeräusche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Siehe Programmier-anleitung</a:t>
                      </a:r>
                      <a:endParaRPr lang="de-DE" sz="10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de-DE" sz="1000" dirty="0" smtClean="0"/>
                        <a:t>Im Betrieb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1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Auf Positionsabweichungen achten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Siehe Programmier-anleitung</a:t>
                      </a:r>
                      <a:endParaRPr lang="de-DE" sz="1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2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Überprüfen auf ungewöhnliche Bewegungen</a:t>
                      </a:r>
                    </a:p>
                    <a:p>
                      <a:r>
                        <a:rPr lang="de-DE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und/oder veränderte Betriebsgeräusche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Siehe Bedienungs- und/oder Programmieranleitung</a:t>
                      </a:r>
                      <a:endParaRPr lang="de-DE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1331913" y="4801414"/>
            <a:ext cx="6982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Abschlusspräsentation zum Projektthema </a:t>
            </a:r>
            <a:r>
              <a:rPr lang="de-DE" sz="1200" dirty="0">
                <a:solidFill>
                  <a:schemeClr val="bg1"/>
                </a:solidFill>
              </a:rPr>
              <a:t>Lernsystem Automatisierung und </a:t>
            </a:r>
            <a:r>
              <a:rPr lang="de-DE" sz="1200" dirty="0" smtClean="0">
                <a:solidFill>
                  <a:schemeClr val="bg1"/>
                </a:solidFill>
              </a:rPr>
              <a:t>Technik – Station Roboter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640960" y="4801413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26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9" name="Titel 4"/>
          <p:cNvSpPr txBox="1">
            <a:spLocks/>
          </p:cNvSpPr>
          <p:nvPr/>
        </p:nvSpPr>
        <p:spPr>
          <a:xfrm>
            <a:off x="1529408" y="205979"/>
            <a:ext cx="7416824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5. Wartung und nützliche Hinweise</a:t>
            </a:r>
            <a:endParaRPr lang="de-DE" sz="2400" dirty="0"/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0" y="1311609"/>
            <a:ext cx="1331640" cy="3492389"/>
          </a:xfrm>
        </p:spPr>
        <p:txBody>
          <a:bodyPr>
            <a:noAutofit/>
          </a:bodyPr>
          <a:lstStyle/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Einführung in das  Projekt-thema.</a:t>
            </a: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endParaRPr lang="de-DE" sz="500" b="0" dirty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Systemübersicht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Ansteuerung und </a:t>
            </a:r>
            <a:r>
              <a:rPr lang="de-DE" sz="1050" b="0" dirty="0" err="1">
                <a:solidFill>
                  <a:schemeClr val="bg1">
                    <a:lumMod val="50000"/>
                  </a:schemeClr>
                </a:solidFill>
              </a:rPr>
              <a:t>Inbetrieb-nahme</a:t>
            </a: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des </a:t>
            </a: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Roboterarms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Einbindung des Roboterarms in die MPS-Station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dirty="0"/>
              <a:t>Wartung und nützliche Hinweise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Fazit</a:t>
            </a:r>
          </a:p>
          <a:p>
            <a:pPr marL="228600" indent="-228600">
              <a:buAutoNum type="arabicPeriod"/>
            </a:pPr>
            <a:endParaRPr lang="de-DE" sz="1050" b="0" dirty="0" smtClean="0"/>
          </a:p>
        </p:txBody>
      </p:sp>
    </p:spTree>
    <p:extLst>
      <p:ext uri="{BB962C8B-B14F-4D97-AF65-F5344CB8AC3E}">
        <p14:creationId xmlns:p14="http://schemas.microsoft.com/office/powerpoint/2010/main" val="89301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 txBox="1">
            <a:spLocks/>
          </p:cNvSpPr>
          <p:nvPr/>
        </p:nvSpPr>
        <p:spPr>
          <a:xfrm>
            <a:off x="0" y="4803775"/>
            <a:ext cx="13319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 smtClean="0"/>
              <a:t>06.01.2017</a:t>
            </a:r>
            <a:endParaRPr lang="de-DE" b="0" dirty="0"/>
          </a:p>
        </p:txBody>
      </p:sp>
      <p:sp>
        <p:nvSpPr>
          <p:cNvPr id="16" name="Inhaltsplatzhalter 1"/>
          <p:cNvSpPr txBox="1">
            <a:spLocks/>
          </p:cNvSpPr>
          <p:nvPr/>
        </p:nvSpPr>
        <p:spPr>
          <a:xfrm>
            <a:off x="1529407" y="771551"/>
            <a:ext cx="4177655" cy="477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400" b="1" dirty="0" smtClean="0">
                <a:solidFill>
                  <a:schemeClr val="tx1"/>
                </a:solidFill>
              </a:rPr>
              <a:t>Übersicht der periodischen Inspektionspunkte</a:t>
            </a:r>
            <a:r>
              <a:rPr lang="de-DE" sz="1400" dirty="0" smtClean="0">
                <a:solidFill>
                  <a:schemeClr val="tx1"/>
                </a:solidFill>
              </a:rPr>
              <a:t>:</a:t>
            </a:r>
            <a:br>
              <a:rPr lang="de-DE" sz="1400" dirty="0" smtClean="0">
                <a:solidFill>
                  <a:schemeClr val="tx1"/>
                </a:solidFill>
              </a:rPr>
            </a:br>
            <a:endParaRPr lang="de-DE" sz="1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308840"/>
              </p:ext>
            </p:extLst>
          </p:nvPr>
        </p:nvGraphicFramePr>
        <p:xfrm>
          <a:off x="2297044" y="1249185"/>
          <a:ext cx="5881552" cy="324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008"/>
                <a:gridCol w="432048"/>
                <a:gridCol w="2808312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Zeitpunkt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Nr.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Inspektion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Abhilfe bei Störung</a:t>
                      </a:r>
                      <a:endParaRPr lang="de-DE" sz="12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de-DE" sz="1000" dirty="0" smtClean="0"/>
                        <a:t>Monatlich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1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Schrauben am Roboterarm überprüfen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Schrauben festziehen</a:t>
                      </a:r>
                      <a:endParaRPr lang="de-DE" sz="1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2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Schrauben der Steckverbindungen</a:t>
                      </a:r>
                      <a:r>
                        <a:rPr lang="de-DE" sz="1000" baseline="0" dirty="0" smtClean="0"/>
                        <a:t> und Kabelanschlüsse überprüfen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Schrauben festziehen</a:t>
                      </a:r>
                      <a:endParaRPr lang="de-DE" sz="1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3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Gehäusedeckel abnehmen und auf Verfärbung</a:t>
                      </a:r>
                    </a:p>
                    <a:p>
                      <a:r>
                        <a:rPr lang="de-DE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und Bruch überprüfen sowie Kabel auf Beschädigungen überprüfen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Bei starken Beschädigungen der Teile Kontakt mit der Service-Hotline aufnehmen</a:t>
                      </a:r>
                      <a:endParaRPr lang="de-DE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Alle 3 Monate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1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Überprüfen</a:t>
                      </a:r>
                      <a:r>
                        <a:rPr lang="de-DE" sz="1000" baseline="0" dirty="0" smtClean="0"/>
                        <a:t> der Zahnriemenspannung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Einstellen</a:t>
                      </a:r>
                      <a:endParaRPr lang="de-DE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Alle 6 Monate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1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Zähne der Antriebsriemen auf Verschleiß überprüfen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Gegebenenfalls</a:t>
                      </a:r>
                      <a:r>
                        <a:rPr lang="de-DE" sz="1000" baseline="0" dirty="0" smtClean="0"/>
                        <a:t> ersetzen </a:t>
                      </a:r>
                      <a:endParaRPr lang="de-DE" sz="10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de-DE" sz="1000" dirty="0" smtClean="0"/>
                        <a:t>Jährlich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1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Untersetzungsgetriebe</a:t>
                      </a:r>
                      <a:r>
                        <a:rPr lang="de-DE" sz="1000" baseline="0" dirty="0" smtClean="0"/>
                        <a:t> überprüfen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Schmieren oder ggf. ersetzen</a:t>
                      </a:r>
                      <a:endParaRPr lang="de-DE" sz="1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2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Pufferbatterien im Roboterarm und Steuergerät</a:t>
                      </a:r>
                    </a:p>
                    <a:p>
                      <a:r>
                        <a:rPr lang="de-DE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überprüfen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Gegebenenfalls austauschen</a:t>
                      </a:r>
                      <a:endParaRPr lang="de-DE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1331913" y="4801414"/>
            <a:ext cx="6982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Abschlusspräsentation zum Projektthema </a:t>
            </a:r>
            <a:r>
              <a:rPr lang="de-DE" sz="1200" dirty="0">
                <a:solidFill>
                  <a:schemeClr val="bg1"/>
                </a:solidFill>
              </a:rPr>
              <a:t>Lernsystem Automatisierung und </a:t>
            </a:r>
            <a:r>
              <a:rPr lang="de-DE" sz="1200" dirty="0" smtClean="0">
                <a:solidFill>
                  <a:schemeClr val="bg1"/>
                </a:solidFill>
              </a:rPr>
              <a:t>Technik – Station Roboter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640960" y="4801413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27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9" name="Titel 4"/>
          <p:cNvSpPr txBox="1">
            <a:spLocks/>
          </p:cNvSpPr>
          <p:nvPr/>
        </p:nvSpPr>
        <p:spPr>
          <a:xfrm>
            <a:off x="1529408" y="205979"/>
            <a:ext cx="7416824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5. Wartung und nützliche Hinweise</a:t>
            </a:r>
            <a:endParaRPr lang="de-DE" sz="2400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0" y="1311609"/>
            <a:ext cx="1331640" cy="3492389"/>
          </a:xfrm>
        </p:spPr>
        <p:txBody>
          <a:bodyPr>
            <a:noAutofit/>
          </a:bodyPr>
          <a:lstStyle/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Einführung in das  Projekt-thema.</a:t>
            </a: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endParaRPr lang="de-DE" sz="500" b="0" dirty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Systemübersicht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Ansteuerung und </a:t>
            </a:r>
            <a:r>
              <a:rPr lang="de-DE" sz="1050" b="0" dirty="0" err="1">
                <a:solidFill>
                  <a:schemeClr val="bg1">
                    <a:lumMod val="50000"/>
                  </a:schemeClr>
                </a:solidFill>
              </a:rPr>
              <a:t>Inbetrieb-nahme</a:t>
            </a: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des </a:t>
            </a: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Roboterarms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Einbindung des Roboterarms in die MPS-Station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dirty="0"/>
              <a:t>Wartung und nützliche Hinweise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Fazit</a:t>
            </a:r>
          </a:p>
          <a:p>
            <a:pPr marL="228600" indent="-228600">
              <a:buAutoNum type="arabicPeriod"/>
            </a:pPr>
            <a:endParaRPr lang="de-DE" sz="1050" b="0" dirty="0" smtClean="0"/>
          </a:p>
        </p:txBody>
      </p:sp>
    </p:spTree>
    <p:extLst>
      <p:ext uri="{BB962C8B-B14F-4D97-AF65-F5344CB8AC3E}">
        <p14:creationId xmlns:p14="http://schemas.microsoft.com/office/powerpoint/2010/main" val="72186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 txBox="1">
            <a:spLocks/>
          </p:cNvSpPr>
          <p:nvPr/>
        </p:nvSpPr>
        <p:spPr>
          <a:xfrm>
            <a:off x="0" y="4803775"/>
            <a:ext cx="13319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 smtClean="0"/>
              <a:t>06.01.2017</a:t>
            </a:r>
            <a:endParaRPr lang="de-DE" b="0" dirty="0"/>
          </a:p>
        </p:txBody>
      </p:sp>
      <p:sp>
        <p:nvSpPr>
          <p:cNvPr id="16" name="Inhaltsplatzhalter 1"/>
          <p:cNvSpPr txBox="1">
            <a:spLocks/>
          </p:cNvSpPr>
          <p:nvPr/>
        </p:nvSpPr>
        <p:spPr>
          <a:xfrm>
            <a:off x="1529408" y="771550"/>
            <a:ext cx="7416824" cy="38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Vielseitiges </a:t>
            </a:r>
            <a:r>
              <a:rPr lang="de-DE" sz="1400" dirty="0">
                <a:solidFill>
                  <a:schemeClr val="tx1"/>
                </a:solidFill>
              </a:rPr>
              <a:t>Projekt, welches sowohl für den Anfänger als auch für den fortgeschrittene Anwender </a:t>
            </a:r>
            <a:r>
              <a:rPr lang="de-DE" sz="1400" dirty="0" smtClean="0">
                <a:solidFill>
                  <a:schemeClr val="tx1"/>
                </a:solidFill>
              </a:rPr>
              <a:t>geeignet ist</a:t>
            </a:r>
            <a:r>
              <a:rPr lang="de-DE" sz="1400" dirty="0">
                <a:solidFill>
                  <a:schemeClr val="tx1"/>
                </a:solidFill>
              </a:rPr>
              <a:t>. 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de-DE" sz="500" dirty="0" smtClean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Orientiert sich an </a:t>
            </a:r>
            <a:r>
              <a:rPr lang="de-DE" sz="1400" dirty="0">
                <a:solidFill>
                  <a:schemeClr val="tx1"/>
                </a:solidFill>
              </a:rPr>
              <a:t>unterschiedlichen Bildungsvoraussetzungen und beruflichen Anforderungen</a:t>
            </a:r>
            <a:r>
              <a:rPr lang="de-DE" sz="1400" dirty="0" smtClean="0">
                <a:solidFill>
                  <a:schemeClr val="tx1"/>
                </a:solidFill>
              </a:rPr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de-DE" sz="500" dirty="0" smtClean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Der Industrieroboter bzw. das MPS-System ermöglichen </a:t>
            </a:r>
            <a:r>
              <a:rPr lang="de-DE" sz="1400" dirty="0">
                <a:solidFill>
                  <a:schemeClr val="tx1"/>
                </a:solidFill>
              </a:rPr>
              <a:t>eine an der betrieblichen Realität ausgerichtete Aus- und Weiterbildung. 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de-DE" sz="500" dirty="0" smtClean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Die Station Roboter liefert </a:t>
            </a:r>
            <a:r>
              <a:rPr lang="de-DE" sz="1400" dirty="0" smtClean="0">
                <a:solidFill>
                  <a:schemeClr val="tx1"/>
                </a:solidFill>
              </a:rPr>
              <a:t>ein </a:t>
            </a:r>
            <a:r>
              <a:rPr lang="de-DE" sz="1400" dirty="0">
                <a:solidFill>
                  <a:schemeClr val="tx1"/>
                </a:solidFill>
              </a:rPr>
              <a:t>geeignetes System, mit dem die Schlüsselqualifikationen </a:t>
            </a:r>
            <a:r>
              <a:rPr lang="de-DE" sz="1400" b="1" dirty="0" smtClean="0">
                <a:solidFill>
                  <a:schemeClr val="tx2"/>
                </a:solidFill>
              </a:rPr>
              <a:t>Sozialkompetenz</a:t>
            </a:r>
            <a:r>
              <a:rPr lang="de-DE" sz="1400" b="1" dirty="0">
                <a:solidFill>
                  <a:schemeClr val="tx2"/>
                </a:solidFill>
              </a:rPr>
              <a:t>, </a:t>
            </a:r>
            <a:r>
              <a:rPr lang="de-DE" sz="1400" b="1" dirty="0" smtClean="0">
                <a:solidFill>
                  <a:schemeClr val="tx2"/>
                </a:solidFill>
              </a:rPr>
              <a:t>Fachkompetenz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>
                <a:solidFill>
                  <a:schemeClr val="tx1"/>
                </a:solidFill>
              </a:rPr>
              <a:t>und </a:t>
            </a:r>
            <a:r>
              <a:rPr lang="de-DE" sz="1400" b="1" dirty="0" smtClean="0">
                <a:solidFill>
                  <a:schemeClr val="tx2"/>
                </a:solidFill>
              </a:rPr>
              <a:t>Methodenkompetenz </a:t>
            </a:r>
            <a:r>
              <a:rPr lang="de-DE" sz="1400" dirty="0" smtClean="0">
                <a:solidFill>
                  <a:schemeClr val="tx1"/>
                </a:solidFill>
              </a:rPr>
              <a:t>praxisorientiert </a:t>
            </a:r>
            <a:r>
              <a:rPr lang="de-DE" sz="1400" dirty="0">
                <a:solidFill>
                  <a:schemeClr val="tx1"/>
                </a:solidFill>
              </a:rPr>
              <a:t>vermitteln werden</a:t>
            </a:r>
            <a:r>
              <a:rPr lang="de-DE" sz="1400" dirty="0" smtClean="0">
                <a:solidFill>
                  <a:schemeClr val="tx1"/>
                </a:solidFill>
              </a:rPr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de-DE" sz="500" dirty="0" smtClean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Zusätzlich können Teamfähigkeit, Kooperationsbereitschaft und Organisationsvermögen trainiert werden.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de-DE" sz="500" dirty="0" smtClean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Darüber hinaus können reale Projektphasen geschult werden:</a:t>
            </a:r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>	- Planung</a:t>
            </a:r>
            <a:r>
              <a:rPr lang="de-DE" sz="1400" dirty="0">
                <a:solidFill>
                  <a:schemeClr val="tx1"/>
                </a:solidFill>
              </a:rPr>
              <a:t>, </a:t>
            </a:r>
            <a:r>
              <a:rPr lang="de-DE" sz="1400" dirty="0" smtClean="0">
                <a:solidFill>
                  <a:schemeClr val="tx1"/>
                </a:solidFill>
              </a:rPr>
              <a:t> Montage</a:t>
            </a:r>
            <a:r>
              <a:rPr lang="de-DE" sz="1400" dirty="0">
                <a:solidFill>
                  <a:schemeClr val="tx1"/>
                </a:solidFill>
              </a:rPr>
              <a:t>, </a:t>
            </a:r>
            <a:r>
              <a:rPr lang="de-DE" sz="1400" dirty="0" smtClean="0">
                <a:solidFill>
                  <a:schemeClr val="tx1"/>
                </a:solidFill>
              </a:rPr>
              <a:t> Programmierung</a:t>
            </a:r>
            <a:r>
              <a:rPr lang="de-DE" sz="1400" dirty="0">
                <a:solidFill>
                  <a:schemeClr val="tx1"/>
                </a:solidFill>
              </a:rPr>
              <a:t>, </a:t>
            </a:r>
            <a:r>
              <a:rPr lang="de-DE" sz="1400" dirty="0" smtClean="0">
                <a:solidFill>
                  <a:schemeClr val="tx1"/>
                </a:solidFill>
              </a:rPr>
              <a:t> Inbetriebnahme</a:t>
            </a:r>
            <a:r>
              <a:rPr lang="de-DE" sz="1400" dirty="0">
                <a:solidFill>
                  <a:schemeClr val="tx1"/>
                </a:solidFill>
              </a:rPr>
              <a:t>, </a:t>
            </a:r>
            <a:r>
              <a:rPr lang="de-DE" sz="1400" dirty="0" smtClean="0">
                <a:solidFill>
                  <a:schemeClr val="tx1"/>
                </a:solidFill>
              </a:rPr>
              <a:t> Betrieb</a:t>
            </a:r>
            <a:r>
              <a:rPr lang="de-DE" sz="1400" dirty="0">
                <a:solidFill>
                  <a:schemeClr val="tx1"/>
                </a:solidFill>
              </a:rPr>
              <a:t>, </a:t>
            </a:r>
            <a:r>
              <a:rPr lang="de-DE" sz="1400" dirty="0" smtClean="0">
                <a:solidFill>
                  <a:schemeClr val="tx1"/>
                </a:solidFill>
              </a:rPr>
              <a:t> Wartung </a:t>
            </a:r>
            <a:r>
              <a:rPr lang="de-DE" sz="1400" dirty="0">
                <a:solidFill>
                  <a:schemeClr val="tx1"/>
                </a:solidFill>
              </a:rPr>
              <a:t>und </a:t>
            </a:r>
            <a:r>
              <a:rPr lang="de-DE" sz="1400" dirty="0" smtClean="0">
                <a:solidFill>
                  <a:schemeClr val="tx1"/>
                </a:solidFill>
              </a:rPr>
              <a:t> 	  </a:t>
            </a:r>
            <a:r>
              <a:rPr lang="de-DE" sz="100" dirty="0" err="1" smtClean="0">
                <a:solidFill>
                  <a:schemeClr val="bg1"/>
                </a:solidFill>
              </a:rPr>
              <a:t>a</a:t>
            </a:r>
            <a:r>
              <a:rPr lang="de-DE" sz="1400" dirty="0" err="1" smtClean="0">
                <a:solidFill>
                  <a:schemeClr val="tx1"/>
                </a:solidFill>
              </a:rPr>
              <a:t>Fehlersuche</a:t>
            </a:r>
            <a:r>
              <a:rPr lang="de-DE" sz="14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331913" y="4801414"/>
            <a:ext cx="6982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Abschlusspräsentation zum Projektthema </a:t>
            </a:r>
            <a:r>
              <a:rPr lang="de-DE" sz="1200" dirty="0">
                <a:solidFill>
                  <a:schemeClr val="bg1"/>
                </a:solidFill>
              </a:rPr>
              <a:t>Lernsystem Automatisierung und </a:t>
            </a:r>
            <a:r>
              <a:rPr lang="de-DE" sz="1200" dirty="0" smtClean="0">
                <a:solidFill>
                  <a:schemeClr val="bg1"/>
                </a:solidFill>
              </a:rPr>
              <a:t>Technik – Station Roboter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5" name="Titel 4"/>
          <p:cNvSpPr txBox="1">
            <a:spLocks/>
          </p:cNvSpPr>
          <p:nvPr/>
        </p:nvSpPr>
        <p:spPr>
          <a:xfrm>
            <a:off x="1529408" y="205979"/>
            <a:ext cx="7416824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/>
              <a:t>6</a:t>
            </a:r>
            <a:r>
              <a:rPr lang="de-DE" sz="2000" dirty="0" smtClean="0"/>
              <a:t>. Fazit</a:t>
            </a:r>
            <a:endParaRPr lang="de-DE" sz="2400" dirty="0"/>
          </a:p>
        </p:txBody>
      </p:sp>
      <p:sp>
        <p:nvSpPr>
          <p:cNvPr id="18" name="Textfeld 17"/>
          <p:cNvSpPr txBox="1"/>
          <p:nvPr/>
        </p:nvSpPr>
        <p:spPr>
          <a:xfrm>
            <a:off x="8640960" y="4801413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28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0" y="1311609"/>
            <a:ext cx="1331640" cy="3492389"/>
          </a:xfrm>
        </p:spPr>
        <p:txBody>
          <a:bodyPr>
            <a:noAutofit/>
          </a:bodyPr>
          <a:lstStyle/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Einführung in das  Projekt-thema.</a:t>
            </a: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endParaRPr lang="de-DE" sz="500" b="0" dirty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Systemübersicht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Ansteuerung und </a:t>
            </a:r>
            <a:r>
              <a:rPr lang="de-DE" sz="1050" b="0" dirty="0" err="1">
                <a:solidFill>
                  <a:schemeClr val="bg1">
                    <a:lumMod val="50000"/>
                  </a:schemeClr>
                </a:solidFill>
              </a:rPr>
              <a:t>Inbetrieb-nahme</a:t>
            </a: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des </a:t>
            </a: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Roboterarms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Einbindung des Roboterarms in die MPS-Station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Wartung und nützliche Hinweise</a:t>
            </a:r>
          </a:p>
          <a:p>
            <a:pPr marL="228600" indent="-228600" algn="l">
              <a:buAutoNum type="arabicPeriod"/>
            </a:pPr>
            <a:endParaRPr lang="de-DE" sz="500" b="0" dirty="0" smtClean="0"/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dirty="0"/>
              <a:t>Fazit</a:t>
            </a:r>
          </a:p>
          <a:p>
            <a:endParaRPr lang="de-DE" sz="1050" b="0" dirty="0" smtClean="0"/>
          </a:p>
        </p:txBody>
      </p:sp>
    </p:spTree>
    <p:extLst>
      <p:ext uri="{BB962C8B-B14F-4D97-AF65-F5344CB8AC3E}">
        <p14:creationId xmlns:p14="http://schemas.microsoft.com/office/powerpoint/2010/main" val="285186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 txBox="1">
            <a:spLocks/>
          </p:cNvSpPr>
          <p:nvPr/>
        </p:nvSpPr>
        <p:spPr>
          <a:xfrm>
            <a:off x="0" y="4803775"/>
            <a:ext cx="13319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 smtClean="0"/>
              <a:t>06.01.2017</a:t>
            </a:r>
            <a:endParaRPr lang="de-DE" b="0" dirty="0"/>
          </a:p>
        </p:txBody>
      </p:sp>
      <p:sp>
        <p:nvSpPr>
          <p:cNvPr id="16" name="Inhaltsplatzhalter 1"/>
          <p:cNvSpPr txBox="1">
            <a:spLocks/>
          </p:cNvSpPr>
          <p:nvPr/>
        </p:nvSpPr>
        <p:spPr>
          <a:xfrm>
            <a:off x="1529408" y="771550"/>
            <a:ext cx="7416824" cy="38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Die Anforderungen an das Projekt wurden größtenteils erfüllt, jedoch konnte kein vollständig funktionierendes Programm, welches die eigentliche Aufgabe erfüllt, erstellt werden.</a:t>
            </a:r>
            <a:endParaRPr lang="de-DE" sz="140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de-DE" sz="50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Des Weiteren konnte der Roboterarm aufgrund verschiedener Probleme (u.a. mangelnde Zeit) nicht in das MPS-System eingebunden werden.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de-DE" sz="1400" dirty="0" smtClean="0">
              <a:solidFill>
                <a:schemeClr val="tx1"/>
              </a:solidFill>
            </a:endParaRPr>
          </a:p>
          <a:p>
            <a:pPr algn="l"/>
            <a:endParaRPr lang="de-DE" sz="500" dirty="0" smtClean="0">
              <a:solidFill>
                <a:schemeClr val="tx1"/>
              </a:solidFill>
            </a:endParaRPr>
          </a:p>
          <a:p>
            <a:pPr algn="l"/>
            <a:r>
              <a:rPr lang="de-DE" sz="1400" b="1" dirty="0" smtClean="0">
                <a:solidFill>
                  <a:schemeClr val="tx1"/>
                </a:solidFill>
              </a:rPr>
              <a:t>Verbesserungsvorschläge/Aufgaben </a:t>
            </a:r>
            <a:r>
              <a:rPr lang="de-DE" sz="1400" b="1" dirty="0">
                <a:solidFill>
                  <a:schemeClr val="tx1"/>
                </a:solidFill>
              </a:rPr>
              <a:t>für zukünftige Projektteams: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de-DE" sz="1400" dirty="0" smtClean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Das Einbinden des Industrieroboterarms in das MPS-System hat nicht funktioniert, da die MPS-Station – Stand Dezember 2016 – nicht betriebsbereit ist.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de-DE" sz="500" dirty="0" smtClean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Optimierung der „TEACH“-Positionen </a:t>
            </a:r>
            <a:endParaRPr lang="de-DE" sz="1400" dirty="0">
              <a:solidFill>
                <a:schemeClr val="tx1"/>
              </a:solidFill>
            </a:endParaRPr>
          </a:p>
          <a:p>
            <a:pPr algn="l"/>
            <a:endParaRPr lang="de-DE" sz="1400" dirty="0">
              <a:solidFill>
                <a:schemeClr val="tx1"/>
              </a:solidFill>
            </a:endParaRPr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>Sämtliche </a:t>
            </a:r>
            <a:r>
              <a:rPr lang="de-DE" sz="1400" dirty="0">
                <a:solidFill>
                  <a:schemeClr val="tx1"/>
                </a:solidFill>
              </a:rPr>
              <a:t>Daten, die zur Bearbeitung des Projektes erstellt und benötigt wurden befinden sich im </a:t>
            </a:r>
            <a:r>
              <a:rPr lang="de-DE" sz="1400" b="1" dirty="0">
                <a:solidFill>
                  <a:schemeClr val="tx1"/>
                </a:solidFill>
              </a:rPr>
              <a:t>SVN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smtClean="0">
                <a:solidFill>
                  <a:schemeClr val="tx1"/>
                </a:solidFill>
              </a:rPr>
              <a:t>und/oder </a:t>
            </a:r>
            <a:r>
              <a:rPr lang="de-DE" sz="1400" b="1" dirty="0" smtClean="0">
                <a:solidFill>
                  <a:schemeClr val="tx1"/>
                </a:solidFill>
              </a:rPr>
              <a:t>Wiki</a:t>
            </a:r>
            <a:r>
              <a:rPr lang="de-DE" sz="1400" dirty="0" smtClean="0">
                <a:solidFill>
                  <a:schemeClr val="tx1"/>
                </a:solidFill>
              </a:rPr>
              <a:t> der </a:t>
            </a:r>
            <a:r>
              <a:rPr lang="de-DE" sz="1400" dirty="0">
                <a:solidFill>
                  <a:schemeClr val="tx1"/>
                </a:solidFill>
              </a:rPr>
              <a:t>Hochschule. </a:t>
            </a:r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/>
            </a:r>
            <a:br>
              <a:rPr lang="de-DE" sz="1400" dirty="0" smtClean="0">
                <a:solidFill>
                  <a:schemeClr val="tx1"/>
                </a:solidFill>
              </a:rPr>
            </a:b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331913" y="4801414"/>
            <a:ext cx="6982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Abschlusspräsentation zum Projektthema </a:t>
            </a:r>
            <a:r>
              <a:rPr lang="de-DE" sz="1200" dirty="0">
                <a:solidFill>
                  <a:schemeClr val="bg1"/>
                </a:solidFill>
              </a:rPr>
              <a:t>Lernsystem Automatisierung und </a:t>
            </a:r>
            <a:r>
              <a:rPr lang="de-DE" sz="1200" dirty="0" smtClean="0">
                <a:solidFill>
                  <a:schemeClr val="bg1"/>
                </a:solidFill>
              </a:rPr>
              <a:t>Technik – Station Roboter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5" name="Titel 4"/>
          <p:cNvSpPr txBox="1">
            <a:spLocks/>
          </p:cNvSpPr>
          <p:nvPr/>
        </p:nvSpPr>
        <p:spPr>
          <a:xfrm>
            <a:off x="1529408" y="205979"/>
            <a:ext cx="7416824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/>
              <a:t>6</a:t>
            </a:r>
            <a:r>
              <a:rPr lang="de-DE" sz="2000" dirty="0" smtClean="0"/>
              <a:t>. Fazit</a:t>
            </a:r>
            <a:endParaRPr lang="de-DE" sz="2400" dirty="0"/>
          </a:p>
        </p:txBody>
      </p:sp>
      <p:sp>
        <p:nvSpPr>
          <p:cNvPr id="18" name="Textfeld 17"/>
          <p:cNvSpPr txBox="1"/>
          <p:nvPr/>
        </p:nvSpPr>
        <p:spPr>
          <a:xfrm>
            <a:off x="8640960" y="4801413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29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0" y="1311609"/>
            <a:ext cx="1331640" cy="3492389"/>
          </a:xfrm>
        </p:spPr>
        <p:txBody>
          <a:bodyPr>
            <a:noAutofit/>
          </a:bodyPr>
          <a:lstStyle/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Einführung in das  Projekt-thema.</a:t>
            </a: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endParaRPr lang="de-DE" sz="500" b="0" dirty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Systemübersicht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Ansteuerung und </a:t>
            </a:r>
            <a:r>
              <a:rPr lang="de-DE" sz="1050" b="0" dirty="0" err="1">
                <a:solidFill>
                  <a:schemeClr val="bg1">
                    <a:lumMod val="50000"/>
                  </a:schemeClr>
                </a:solidFill>
              </a:rPr>
              <a:t>Inbetrieb-nahme</a:t>
            </a: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des </a:t>
            </a: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Roboterarms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Einbindung des Roboterarms in die MPS-Station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Wartung und nützliche Hinweise</a:t>
            </a:r>
          </a:p>
          <a:p>
            <a:pPr marL="228600" indent="-228600" algn="l">
              <a:buAutoNum type="arabicPeriod"/>
            </a:pPr>
            <a:endParaRPr lang="de-DE" sz="500" b="0" dirty="0" smtClean="0"/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dirty="0"/>
              <a:t>Fazit</a:t>
            </a:r>
          </a:p>
          <a:p>
            <a:endParaRPr lang="de-DE" sz="1050" b="0" dirty="0" smtClean="0"/>
          </a:p>
        </p:txBody>
      </p:sp>
    </p:spTree>
    <p:extLst>
      <p:ext uri="{BB962C8B-B14F-4D97-AF65-F5344CB8AC3E}">
        <p14:creationId xmlns:p14="http://schemas.microsoft.com/office/powerpoint/2010/main" val="41732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0" y="1311609"/>
            <a:ext cx="1331640" cy="3492389"/>
          </a:xfrm>
        </p:spPr>
        <p:txBody>
          <a:bodyPr>
            <a:noAutofit/>
          </a:bodyPr>
          <a:lstStyle/>
          <a:p>
            <a:pPr marL="228600" indent="-228600" algn="l">
              <a:buAutoNum type="arabicPeriod"/>
            </a:pPr>
            <a:r>
              <a:rPr lang="de-DE" sz="1050" dirty="0" smtClean="0">
                <a:solidFill>
                  <a:schemeClr val="tx2"/>
                </a:solidFill>
              </a:rPr>
              <a:t>Einführung in das  Projekt-thema.</a:t>
            </a:r>
          </a:p>
          <a:p>
            <a:pPr marL="228600" indent="-228600" algn="l">
              <a:buAutoNum type="arabicPeriod"/>
            </a:pPr>
            <a:endParaRPr lang="de-DE" sz="500" dirty="0" smtClean="0">
              <a:solidFill>
                <a:srgbClr val="92D050"/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Systemübersicht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Ansteuerung und </a:t>
            </a:r>
            <a:r>
              <a:rPr lang="de-DE" sz="1050" b="0" dirty="0" err="1" smtClean="0">
                <a:solidFill>
                  <a:schemeClr val="bg1">
                    <a:lumMod val="50000"/>
                  </a:schemeClr>
                </a:solidFill>
              </a:rPr>
              <a:t>Inbetrieb-nahme</a:t>
            </a: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 des Roboterarms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Einbindung des Roboterarms in die MPS-Station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Wartung und nützliche Hinweise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Fazit</a:t>
            </a:r>
          </a:p>
          <a:p>
            <a:pPr marL="228600" indent="-228600">
              <a:buAutoNum type="arabicPeriod"/>
            </a:pPr>
            <a:endParaRPr lang="de-DE" sz="1050" b="0" dirty="0" smtClean="0"/>
          </a:p>
          <a:p>
            <a:pPr marL="228600" indent="-228600">
              <a:buAutoNum type="arabicPeriod"/>
            </a:pPr>
            <a:endParaRPr lang="de-DE" sz="1050" b="0" dirty="0" smtClean="0"/>
          </a:p>
        </p:txBody>
      </p:sp>
      <p:sp>
        <p:nvSpPr>
          <p:cNvPr id="6" name="Datumsplatzhalter 3"/>
          <p:cNvSpPr txBox="1">
            <a:spLocks/>
          </p:cNvSpPr>
          <p:nvPr/>
        </p:nvSpPr>
        <p:spPr>
          <a:xfrm>
            <a:off x="0" y="4803775"/>
            <a:ext cx="13319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 smtClean="0"/>
              <a:t>06.01.2017</a:t>
            </a:r>
            <a:endParaRPr lang="de-DE" b="0" dirty="0"/>
          </a:p>
        </p:txBody>
      </p:sp>
      <p:sp>
        <p:nvSpPr>
          <p:cNvPr id="7" name="Titel 4"/>
          <p:cNvSpPr txBox="1">
            <a:spLocks/>
          </p:cNvSpPr>
          <p:nvPr/>
        </p:nvSpPr>
        <p:spPr>
          <a:xfrm>
            <a:off x="1529408" y="205979"/>
            <a:ext cx="7416824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1. Einführung in das Projektthema</a:t>
            </a:r>
            <a:endParaRPr lang="de-DE" sz="2400" dirty="0"/>
          </a:p>
        </p:txBody>
      </p:sp>
      <p:sp>
        <p:nvSpPr>
          <p:cNvPr id="14" name="Inhaltsplatzhalter 1"/>
          <p:cNvSpPr txBox="1">
            <a:spLocks/>
          </p:cNvSpPr>
          <p:nvPr/>
        </p:nvSpPr>
        <p:spPr>
          <a:xfrm>
            <a:off x="1529408" y="771550"/>
            <a:ext cx="4266728" cy="1080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400" b="1" dirty="0" smtClean="0">
                <a:solidFill>
                  <a:schemeClr val="tx1"/>
                </a:solidFill>
              </a:rPr>
              <a:t>Video zur Automatisierung im 21. Jahrhundert:</a:t>
            </a:r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/>
            </a:r>
            <a:br>
              <a:rPr lang="de-DE" sz="1400" dirty="0" smtClean="0">
                <a:solidFill>
                  <a:schemeClr val="tx1"/>
                </a:solidFill>
              </a:rPr>
            </a:br>
            <a:endParaRPr lang="de-DE" sz="1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809902"/>
              </p:ext>
            </p:extLst>
          </p:nvPr>
        </p:nvGraphicFramePr>
        <p:xfrm>
          <a:off x="4382318" y="2427734"/>
          <a:ext cx="13874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" name="Objekt-Manager-Shellobjekt" showAsIcon="1" r:id="rId3" imgW="1387080" imgH="491040" progId="Package">
                  <p:embed/>
                </p:oleObj>
              </mc:Choice>
              <mc:Fallback>
                <p:oleObj name="Objekt-Manager-Shellobjekt" showAsIcon="1" r:id="rId3" imgW="138708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82318" y="2427734"/>
                        <a:ext cx="1387475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3131840" y="4443958"/>
            <a:ext cx="597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dirty="0" smtClean="0"/>
              <a:t>Quelle: </a:t>
            </a:r>
            <a:r>
              <a:rPr lang="pt-BR" sz="1100" dirty="0" smtClean="0"/>
              <a:t>Siemens</a:t>
            </a:r>
            <a:endParaRPr lang="de-DE" sz="1100" dirty="0"/>
          </a:p>
        </p:txBody>
      </p:sp>
      <p:sp>
        <p:nvSpPr>
          <p:cNvPr id="8" name="Textfeld 7"/>
          <p:cNvSpPr txBox="1"/>
          <p:nvPr/>
        </p:nvSpPr>
        <p:spPr>
          <a:xfrm>
            <a:off x="8640960" y="4801413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3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331913" y="4801414"/>
            <a:ext cx="6982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Abschlusspräsentation zum Projektthema </a:t>
            </a:r>
            <a:r>
              <a:rPr lang="de-DE" sz="1200" dirty="0">
                <a:solidFill>
                  <a:schemeClr val="bg1"/>
                </a:solidFill>
              </a:rPr>
              <a:t>Lernsystem Automatisierung und </a:t>
            </a:r>
            <a:r>
              <a:rPr lang="de-DE" sz="1200" dirty="0" smtClean="0">
                <a:solidFill>
                  <a:schemeClr val="bg1"/>
                </a:solidFill>
              </a:rPr>
              <a:t>Technik – Station Roboter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52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 txBox="1">
            <a:spLocks/>
          </p:cNvSpPr>
          <p:nvPr/>
        </p:nvSpPr>
        <p:spPr>
          <a:xfrm>
            <a:off x="0" y="4803775"/>
            <a:ext cx="13319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 smtClean="0"/>
              <a:t>06.01.2017</a:t>
            </a:r>
            <a:endParaRPr lang="de-DE" b="0" dirty="0"/>
          </a:p>
        </p:txBody>
      </p:sp>
      <p:sp>
        <p:nvSpPr>
          <p:cNvPr id="16" name="Inhaltsplatzhalter 1"/>
          <p:cNvSpPr txBox="1">
            <a:spLocks/>
          </p:cNvSpPr>
          <p:nvPr/>
        </p:nvSpPr>
        <p:spPr>
          <a:xfrm>
            <a:off x="1529408" y="771550"/>
            <a:ext cx="7416824" cy="38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400" dirty="0" smtClean="0">
                <a:solidFill>
                  <a:schemeClr val="tx1"/>
                </a:solidFill>
              </a:rPr>
              <a:t>Festo Didactic GmbH &amp; Co. KG (Hrsg.): </a:t>
            </a:r>
            <a:r>
              <a:rPr lang="de-DE" sz="1400" i="1" dirty="0" smtClean="0">
                <a:solidFill>
                  <a:schemeClr val="tx1"/>
                </a:solidFill>
              </a:rPr>
              <a:t>Handbuch Station Roboter</a:t>
            </a:r>
            <a:r>
              <a:rPr lang="de-DE" sz="1400" dirty="0" smtClean="0">
                <a:solidFill>
                  <a:schemeClr val="tx1"/>
                </a:solidFill>
              </a:rPr>
              <a:t>. Denkendorf, 2006.</a:t>
            </a:r>
          </a:p>
          <a:p>
            <a:pPr algn="l"/>
            <a:endParaRPr lang="de-DE" sz="500" dirty="0">
              <a:solidFill>
                <a:schemeClr val="tx1"/>
              </a:solidFill>
            </a:endParaRPr>
          </a:p>
          <a:p>
            <a:pPr algn="l"/>
            <a:r>
              <a:rPr lang="de-DE" sz="1400" dirty="0">
                <a:solidFill>
                  <a:schemeClr val="tx1"/>
                </a:solidFill>
              </a:rPr>
              <a:t>Festo Didactic GmbH &amp; Co. KG (Hrsg.): </a:t>
            </a:r>
            <a:r>
              <a:rPr lang="de-DE" sz="1400" i="1" dirty="0" smtClean="0">
                <a:solidFill>
                  <a:schemeClr val="tx1"/>
                </a:solidFill>
              </a:rPr>
              <a:t>Teachpositionen Mitsubishi RV-2AJ</a:t>
            </a:r>
            <a:r>
              <a:rPr lang="de-DE" sz="1400" dirty="0" smtClean="0">
                <a:solidFill>
                  <a:schemeClr val="tx1"/>
                </a:solidFill>
              </a:rPr>
              <a:t>. </a:t>
            </a:r>
            <a:r>
              <a:rPr lang="de-DE" sz="1400" dirty="0">
                <a:solidFill>
                  <a:schemeClr val="tx1"/>
                </a:solidFill>
              </a:rPr>
              <a:t>Denkendorf, 2006</a:t>
            </a:r>
            <a:r>
              <a:rPr lang="de-DE" sz="14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de-DE" sz="500" dirty="0">
              <a:solidFill>
                <a:schemeClr val="tx1"/>
              </a:solidFill>
            </a:endParaRPr>
          </a:p>
          <a:p>
            <a:pPr algn="l"/>
            <a:r>
              <a:rPr lang="de-DE" sz="1400" dirty="0">
                <a:solidFill>
                  <a:schemeClr val="tx1"/>
                </a:solidFill>
              </a:rPr>
              <a:t>Mitsubishi Electric (Hrsg.):  </a:t>
            </a:r>
            <a:r>
              <a:rPr lang="de-DE" sz="1400" i="1" dirty="0">
                <a:solidFill>
                  <a:schemeClr val="tx1"/>
                </a:solidFill>
              </a:rPr>
              <a:t>Bedienungs- und </a:t>
            </a:r>
            <a:r>
              <a:rPr lang="de-DE" sz="1400" i="1" dirty="0" smtClean="0">
                <a:solidFill>
                  <a:schemeClr val="tx1"/>
                </a:solidFill>
              </a:rPr>
              <a:t>Programmieranleitung</a:t>
            </a:r>
            <a:r>
              <a:rPr lang="de-DE" sz="1400" dirty="0" smtClean="0">
                <a:solidFill>
                  <a:schemeClr val="tx1"/>
                </a:solidFill>
              </a:rPr>
              <a:t>. 2004</a:t>
            </a:r>
            <a:r>
              <a:rPr lang="de-DE" sz="1400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de-DE" sz="500" dirty="0">
              <a:solidFill>
                <a:schemeClr val="tx1"/>
              </a:solidFill>
            </a:endParaRPr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>Mitsubishi Electric (Hrsg.):  </a:t>
            </a:r>
            <a:r>
              <a:rPr lang="de-DE" sz="1400" i="1" dirty="0" smtClean="0">
                <a:solidFill>
                  <a:schemeClr val="tx1"/>
                </a:solidFill>
              </a:rPr>
              <a:t>MELFA Industrieroboter Technisches Handbuch</a:t>
            </a:r>
            <a:r>
              <a:rPr lang="de-DE" sz="1400" dirty="0" smtClean="0">
                <a:solidFill>
                  <a:schemeClr val="tx1"/>
                </a:solidFill>
              </a:rPr>
              <a:t>. Version B, 2004.</a:t>
            </a:r>
          </a:p>
          <a:p>
            <a:pPr algn="l"/>
            <a:endParaRPr lang="de-DE" sz="500" dirty="0">
              <a:solidFill>
                <a:schemeClr val="tx1"/>
              </a:solidFill>
            </a:endParaRPr>
          </a:p>
          <a:p>
            <a:pPr algn="l"/>
            <a:endParaRPr lang="de-DE" sz="1400" dirty="0">
              <a:solidFill>
                <a:schemeClr val="tx1"/>
              </a:solidFill>
            </a:endParaRPr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/>
            </a:r>
            <a:br>
              <a:rPr lang="de-DE" sz="1400" dirty="0" smtClean="0">
                <a:solidFill>
                  <a:schemeClr val="tx1"/>
                </a:solidFill>
              </a:rPr>
            </a:b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331913" y="4801414"/>
            <a:ext cx="6982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Abschlusspräsentation zum Projektthema </a:t>
            </a:r>
            <a:r>
              <a:rPr lang="de-DE" sz="1200" dirty="0">
                <a:solidFill>
                  <a:schemeClr val="bg1"/>
                </a:solidFill>
              </a:rPr>
              <a:t>Lernsystem Automatisierung und </a:t>
            </a:r>
            <a:r>
              <a:rPr lang="de-DE" sz="1200" dirty="0" smtClean="0">
                <a:solidFill>
                  <a:schemeClr val="bg1"/>
                </a:solidFill>
              </a:rPr>
              <a:t>Technik – Station Roboter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5" name="Titel 4"/>
          <p:cNvSpPr txBox="1">
            <a:spLocks/>
          </p:cNvSpPr>
          <p:nvPr/>
        </p:nvSpPr>
        <p:spPr>
          <a:xfrm>
            <a:off x="1529408" y="205979"/>
            <a:ext cx="7416824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Quellen</a:t>
            </a:r>
            <a:endParaRPr lang="de-DE" sz="2400" dirty="0"/>
          </a:p>
        </p:txBody>
      </p:sp>
      <p:sp>
        <p:nvSpPr>
          <p:cNvPr id="18" name="Textfeld 17"/>
          <p:cNvSpPr txBox="1"/>
          <p:nvPr/>
        </p:nvSpPr>
        <p:spPr>
          <a:xfrm>
            <a:off x="8640960" y="4801413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30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0" y="1311609"/>
            <a:ext cx="1331640" cy="3492389"/>
          </a:xfrm>
        </p:spPr>
        <p:txBody>
          <a:bodyPr>
            <a:noAutofit/>
          </a:bodyPr>
          <a:lstStyle/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Einführung in das  Projekt-thema.</a:t>
            </a: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endParaRPr lang="de-DE" sz="500" b="0" dirty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Systemübersicht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Ansteuerung und </a:t>
            </a:r>
            <a:r>
              <a:rPr lang="de-DE" sz="1050" b="0" dirty="0" err="1">
                <a:solidFill>
                  <a:schemeClr val="bg1">
                    <a:lumMod val="50000"/>
                  </a:schemeClr>
                </a:solidFill>
              </a:rPr>
              <a:t>Inbetrieb-nahme</a:t>
            </a: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des </a:t>
            </a: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Roboterarms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Einbindung des Roboterarms in die MPS-Station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b="0" dirty="0">
                <a:solidFill>
                  <a:schemeClr val="bg1">
                    <a:lumMod val="50000"/>
                  </a:schemeClr>
                </a:solidFill>
              </a:rPr>
              <a:t>Wartung und nützliche Hinweise</a:t>
            </a:r>
          </a:p>
          <a:p>
            <a:pPr marL="228600" indent="-228600" algn="l">
              <a:buAutoNum type="arabicPeriod"/>
            </a:pPr>
            <a:endParaRPr lang="de-DE" sz="500" b="0" dirty="0" smtClean="0"/>
          </a:p>
          <a:p>
            <a:pPr marL="228600" indent="-228600" algn="l">
              <a:buFont typeface="Arial" panose="020B0604020202020204" pitchFamily="34" charset="0"/>
              <a:buAutoNum type="arabicPeriod"/>
            </a:pPr>
            <a:r>
              <a:rPr lang="de-DE" sz="1050" dirty="0"/>
              <a:t>Fazit</a:t>
            </a:r>
          </a:p>
          <a:p>
            <a:endParaRPr lang="de-DE" sz="1050" b="0" dirty="0" smtClean="0"/>
          </a:p>
        </p:txBody>
      </p:sp>
    </p:spTree>
    <p:extLst>
      <p:ext uri="{BB962C8B-B14F-4D97-AF65-F5344CB8AC3E}">
        <p14:creationId xmlns:p14="http://schemas.microsoft.com/office/powerpoint/2010/main" val="363305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0" y="1851670"/>
            <a:ext cx="1331640" cy="2676665"/>
          </a:xfrm>
        </p:spPr>
        <p:txBody>
          <a:bodyPr>
            <a:noAutofit/>
          </a:bodyPr>
          <a:lstStyle/>
          <a:p>
            <a:r>
              <a:rPr lang="de-DE" sz="1050" dirty="0" smtClean="0"/>
              <a:t>Khaled AL-Hushibiri</a:t>
            </a:r>
          </a:p>
          <a:p>
            <a:r>
              <a:rPr lang="de-DE" sz="1050" b="0" dirty="0" smtClean="0"/>
              <a:t>(</a:t>
            </a:r>
            <a:r>
              <a:rPr lang="de-DE" sz="1050" b="0" dirty="0" err="1"/>
              <a:t>Matr</a:t>
            </a:r>
            <a:r>
              <a:rPr lang="de-DE" sz="1050" b="0" dirty="0"/>
              <a:t>.-Nr</a:t>
            </a:r>
            <a:r>
              <a:rPr lang="de-DE" sz="1050" b="0" dirty="0" smtClean="0"/>
              <a:t>. 2134005)</a:t>
            </a:r>
          </a:p>
          <a:p>
            <a:endParaRPr lang="de-DE" sz="1050" b="0" dirty="0"/>
          </a:p>
          <a:p>
            <a:r>
              <a:rPr lang="de-DE" sz="1050" dirty="0" smtClean="0"/>
              <a:t>Tobias Päschel</a:t>
            </a:r>
            <a:endParaRPr lang="de-DE" sz="1050" dirty="0"/>
          </a:p>
          <a:p>
            <a:r>
              <a:rPr lang="de-DE" sz="1050" b="0" dirty="0" smtClean="0"/>
              <a:t>(</a:t>
            </a:r>
            <a:r>
              <a:rPr lang="de-DE" sz="1050" b="0" dirty="0" err="1"/>
              <a:t>Matr</a:t>
            </a:r>
            <a:r>
              <a:rPr lang="de-DE" sz="1050" b="0" dirty="0"/>
              <a:t>.-Nr</a:t>
            </a:r>
            <a:r>
              <a:rPr lang="de-DE" sz="1050" b="0" dirty="0" smtClean="0"/>
              <a:t>. 2132556)</a:t>
            </a:r>
            <a:endParaRPr lang="de-DE" sz="1050" b="0" dirty="0"/>
          </a:p>
          <a:p>
            <a:endParaRPr lang="de-DE" sz="1050" b="0" dirty="0" smtClean="0"/>
          </a:p>
          <a:p>
            <a:endParaRPr lang="de-DE" sz="1050" dirty="0"/>
          </a:p>
          <a:p>
            <a:r>
              <a:rPr lang="de-DE" sz="1050" dirty="0" smtClean="0"/>
              <a:t>Produktionstechnik</a:t>
            </a:r>
          </a:p>
          <a:p>
            <a:r>
              <a:rPr lang="de-DE" sz="1050" b="0" dirty="0" smtClean="0"/>
              <a:t>Fachpraktikum</a:t>
            </a:r>
          </a:p>
          <a:p>
            <a:endParaRPr lang="de-DE" sz="1050" dirty="0"/>
          </a:p>
          <a:p>
            <a:r>
              <a:rPr lang="de-DE" sz="1050" dirty="0" smtClean="0"/>
              <a:t>Studiengang</a:t>
            </a:r>
          </a:p>
          <a:p>
            <a:r>
              <a:rPr lang="de-DE" sz="1050" b="0" dirty="0" smtClean="0"/>
              <a:t>Mechatronik (GPE)</a:t>
            </a:r>
          </a:p>
          <a:p>
            <a:r>
              <a:rPr lang="de-DE" sz="1050" b="0" dirty="0"/>
              <a:t>7</a:t>
            </a:r>
            <a:r>
              <a:rPr lang="de-DE" sz="1050" b="0" dirty="0" smtClean="0"/>
              <a:t>. Fachsemester</a:t>
            </a:r>
          </a:p>
        </p:txBody>
      </p:sp>
      <p:sp>
        <p:nvSpPr>
          <p:cNvPr id="6" name="Datumsplatzhalter 3"/>
          <p:cNvSpPr txBox="1">
            <a:spLocks/>
          </p:cNvSpPr>
          <p:nvPr/>
        </p:nvSpPr>
        <p:spPr>
          <a:xfrm>
            <a:off x="0" y="4803775"/>
            <a:ext cx="13319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 smtClean="0"/>
              <a:t>06.01.2017</a:t>
            </a:r>
            <a:endParaRPr lang="de-DE" b="0" dirty="0"/>
          </a:p>
        </p:txBody>
      </p:sp>
      <p:sp>
        <p:nvSpPr>
          <p:cNvPr id="15" name="Titel 4"/>
          <p:cNvSpPr txBox="1">
            <a:spLocks/>
          </p:cNvSpPr>
          <p:nvPr/>
        </p:nvSpPr>
        <p:spPr>
          <a:xfrm>
            <a:off x="1520765" y="2139702"/>
            <a:ext cx="7416824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/>
              <a:t>Vielen Dank!</a:t>
            </a:r>
            <a:endParaRPr lang="de-DE" sz="2200" dirty="0"/>
          </a:p>
        </p:txBody>
      </p:sp>
      <p:sp>
        <p:nvSpPr>
          <p:cNvPr id="7" name="Textfeld 6"/>
          <p:cNvSpPr txBox="1"/>
          <p:nvPr/>
        </p:nvSpPr>
        <p:spPr>
          <a:xfrm>
            <a:off x="1331913" y="4801414"/>
            <a:ext cx="6982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Abschlusspräsentation zum Projektthema </a:t>
            </a:r>
            <a:r>
              <a:rPr lang="de-DE" sz="1200" dirty="0">
                <a:solidFill>
                  <a:schemeClr val="bg1"/>
                </a:solidFill>
              </a:rPr>
              <a:t>Lernsystem Automatisierung und </a:t>
            </a:r>
            <a:r>
              <a:rPr lang="de-DE" sz="1200" dirty="0" smtClean="0">
                <a:solidFill>
                  <a:schemeClr val="bg1"/>
                </a:solidFill>
              </a:rPr>
              <a:t>Technik – Station Roboter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640960" y="4801413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31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 txBox="1">
            <a:spLocks/>
          </p:cNvSpPr>
          <p:nvPr/>
        </p:nvSpPr>
        <p:spPr>
          <a:xfrm>
            <a:off x="0" y="4803775"/>
            <a:ext cx="13319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 smtClean="0"/>
              <a:t>06.01.2017</a:t>
            </a:r>
            <a:endParaRPr lang="de-DE" b="0" dirty="0"/>
          </a:p>
        </p:txBody>
      </p:sp>
      <p:sp>
        <p:nvSpPr>
          <p:cNvPr id="7" name="Titel 4"/>
          <p:cNvSpPr txBox="1">
            <a:spLocks/>
          </p:cNvSpPr>
          <p:nvPr/>
        </p:nvSpPr>
        <p:spPr>
          <a:xfrm>
            <a:off x="1529408" y="205979"/>
            <a:ext cx="7416824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1. Einführung in das Projektthema</a:t>
            </a:r>
            <a:endParaRPr lang="de-DE" sz="2400" dirty="0"/>
          </a:p>
        </p:txBody>
      </p:sp>
      <p:sp>
        <p:nvSpPr>
          <p:cNvPr id="14" name="Inhaltsplatzhalter 1"/>
          <p:cNvSpPr txBox="1">
            <a:spLocks/>
          </p:cNvSpPr>
          <p:nvPr/>
        </p:nvSpPr>
        <p:spPr>
          <a:xfrm>
            <a:off x="1529408" y="771550"/>
            <a:ext cx="7416824" cy="38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400" dirty="0" smtClean="0">
                <a:solidFill>
                  <a:schemeClr val="tx1"/>
                </a:solidFill>
              </a:rPr>
              <a:t>Unter </a:t>
            </a:r>
            <a:r>
              <a:rPr lang="de-DE" sz="1400" dirty="0">
                <a:solidFill>
                  <a:schemeClr val="tx1"/>
                </a:solidFill>
              </a:rPr>
              <a:t>der Automatisierung versteht man </a:t>
            </a:r>
            <a:r>
              <a:rPr lang="de-DE" sz="1400" dirty="0" smtClean="0">
                <a:solidFill>
                  <a:schemeClr val="tx1"/>
                </a:solidFill>
              </a:rPr>
              <a:t>die Systemübertragung von </a:t>
            </a:r>
            <a:r>
              <a:rPr lang="de-DE" sz="1400" dirty="0">
                <a:solidFill>
                  <a:schemeClr val="tx1"/>
                </a:solidFill>
              </a:rPr>
              <a:t>Funktionen </a:t>
            </a:r>
            <a:r>
              <a:rPr lang="de-DE" sz="1400" dirty="0" smtClean="0">
                <a:solidFill>
                  <a:schemeClr val="tx1"/>
                </a:solidFill>
              </a:rPr>
              <a:t>des Produktions-prozesses vom </a:t>
            </a:r>
            <a:r>
              <a:rPr lang="de-DE" sz="1400" dirty="0">
                <a:solidFill>
                  <a:schemeClr val="tx1"/>
                </a:solidFill>
              </a:rPr>
              <a:t>Menschen auf künstliche Systeme. </a:t>
            </a:r>
            <a:endParaRPr lang="de-DE" sz="1400" dirty="0" smtClean="0">
              <a:solidFill>
                <a:schemeClr val="tx1"/>
              </a:solidFill>
            </a:endParaRPr>
          </a:p>
          <a:p>
            <a:pPr algn="l"/>
            <a:endParaRPr lang="de-DE" sz="1400" dirty="0">
              <a:solidFill>
                <a:schemeClr val="tx1"/>
              </a:solidFill>
            </a:endParaRPr>
          </a:p>
          <a:p>
            <a:pPr algn="l"/>
            <a:r>
              <a:rPr lang="de-DE" sz="1400" b="1" dirty="0" smtClean="0">
                <a:solidFill>
                  <a:schemeClr val="tx1"/>
                </a:solidFill>
              </a:rPr>
              <a:t>Warum werden Prozesse automatisiert?</a:t>
            </a:r>
          </a:p>
          <a:p>
            <a:pPr algn="l"/>
            <a:endParaRPr lang="de-DE" sz="1400" b="1" dirty="0">
              <a:solidFill>
                <a:schemeClr val="tx1"/>
              </a:solidFill>
            </a:endParaRPr>
          </a:p>
          <a:p>
            <a:pPr algn="l"/>
            <a:r>
              <a:rPr lang="de-DE" sz="1400" dirty="0">
                <a:solidFill>
                  <a:schemeClr val="tx1"/>
                </a:solidFill>
              </a:rPr>
              <a:t>Die Nachfrage nach automatisierten Systemen ist </a:t>
            </a:r>
            <a:r>
              <a:rPr lang="de-DE" sz="1400" dirty="0" smtClean="0">
                <a:solidFill>
                  <a:schemeClr val="tx1"/>
                </a:solidFill>
              </a:rPr>
              <a:t>gewaltig, weil…</a:t>
            </a:r>
            <a:endParaRPr lang="de-DE" sz="1400" dirty="0">
              <a:solidFill>
                <a:schemeClr val="tx1"/>
              </a:solidFill>
            </a:endParaRPr>
          </a:p>
          <a:p>
            <a:pPr algn="l"/>
            <a:endParaRPr lang="de-DE" sz="14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… die </a:t>
            </a:r>
            <a:r>
              <a:rPr lang="de-DE" sz="1400" dirty="0">
                <a:solidFill>
                  <a:schemeClr val="tx1"/>
                </a:solidFill>
              </a:rPr>
              <a:t>Überwachung und Steuerung </a:t>
            </a:r>
            <a:r>
              <a:rPr lang="de-DE" sz="1400" dirty="0" smtClean="0">
                <a:solidFill>
                  <a:schemeClr val="tx1"/>
                </a:solidFill>
              </a:rPr>
              <a:t>der </a:t>
            </a:r>
            <a:r>
              <a:rPr lang="de-DE" sz="1400" dirty="0" smtClean="0">
                <a:solidFill>
                  <a:schemeClr val="tx1"/>
                </a:solidFill>
              </a:rPr>
              <a:t>Prozesse für </a:t>
            </a:r>
            <a:r>
              <a:rPr lang="de-DE" sz="1400" dirty="0">
                <a:solidFill>
                  <a:schemeClr val="tx1"/>
                </a:solidFill>
              </a:rPr>
              <a:t>den Menschen zu schwierig ist.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… durch </a:t>
            </a:r>
            <a:r>
              <a:rPr lang="de-DE" sz="1400" dirty="0">
                <a:solidFill>
                  <a:schemeClr val="tx1"/>
                </a:solidFill>
              </a:rPr>
              <a:t>die </a:t>
            </a:r>
            <a:r>
              <a:rPr lang="de-DE" sz="1400" dirty="0" smtClean="0">
                <a:solidFill>
                  <a:schemeClr val="tx1"/>
                </a:solidFill>
              </a:rPr>
              <a:t>Automatisierung </a:t>
            </a:r>
            <a:r>
              <a:rPr lang="de-DE" sz="1400" dirty="0">
                <a:solidFill>
                  <a:schemeClr val="tx1"/>
                </a:solidFill>
              </a:rPr>
              <a:t>sich bessere wirtschaftliche Ergebnisse als durch manuelle </a:t>
            </a:r>
            <a:r>
              <a:rPr lang="de-DE" sz="1400" dirty="0" smtClean="0">
                <a:solidFill>
                  <a:schemeClr val="tx1"/>
                </a:solidFill>
              </a:rPr>
              <a:t>             </a:t>
            </a:r>
            <a:r>
              <a:rPr lang="de-DE" sz="1400" dirty="0" smtClean="0">
                <a:solidFill>
                  <a:schemeClr val="bg1"/>
                </a:solidFill>
              </a:rPr>
              <a:t>…</a:t>
            </a:r>
            <a:r>
              <a:rPr lang="de-DE" sz="1400" dirty="0" smtClean="0">
                <a:solidFill>
                  <a:schemeClr val="tx1"/>
                </a:solidFill>
              </a:rPr>
              <a:t> Steuerung erzielen lassen. </a:t>
            </a:r>
            <a:endParaRPr lang="de-DE" sz="14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… mittels </a:t>
            </a:r>
            <a:r>
              <a:rPr lang="de-DE" sz="1400" dirty="0">
                <a:solidFill>
                  <a:schemeClr val="tx1"/>
                </a:solidFill>
              </a:rPr>
              <a:t>Automatisierungsanlagen </a:t>
            </a:r>
            <a:r>
              <a:rPr lang="de-DE" sz="1400" dirty="0" smtClean="0">
                <a:solidFill>
                  <a:schemeClr val="tx1"/>
                </a:solidFill>
              </a:rPr>
              <a:t>die </a:t>
            </a:r>
            <a:r>
              <a:rPr lang="de-DE" sz="1400" dirty="0">
                <a:solidFill>
                  <a:schemeClr val="tx1"/>
                </a:solidFill>
              </a:rPr>
              <a:t>Unzulänglichkeiten des Menschen, wie z.B. </a:t>
            </a:r>
            <a:r>
              <a:rPr lang="de-DE" sz="1400" dirty="0" smtClean="0">
                <a:solidFill>
                  <a:schemeClr val="tx1"/>
                </a:solidFill>
              </a:rPr>
              <a:t>	                  </a:t>
            </a:r>
            <a:r>
              <a:rPr lang="de-DE" sz="1400" dirty="0" smtClean="0">
                <a:solidFill>
                  <a:schemeClr val="bg1"/>
                </a:solidFill>
              </a:rPr>
              <a:t>…</a:t>
            </a:r>
            <a:r>
              <a:rPr lang="de-DE" sz="1400" dirty="0" smtClean="0">
                <a:solidFill>
                  <a:schemeClr val="tx1"/>
                </a:solidFill>
              </a:rPr>
              <a:t> Fehlhandlungen </a:t>
            </a:r>
            <a:r>
              <a:rPr lang="de-DE" sz="1400" dirty="0">
                <a:solidFill>
                  <a:schemeClr val="tx1"/>
                </a:solidFill>
              </a:rPr>
              <a:t>oder Überbeanspruchung vermindert </a:t>
            </a:r>
            <a:r>
              <a:rPr lang="de-DE" sz="1400" dirty="0" smtClean="0">
                <a:solidFill>
                  <a:schemeClr val="tx1"/>
                </a:solidFill>
              </a:rPr>
              <a:t>werden können. </a:t>
            </a:r>
            <a:endParaRPr lang="de-DE" sz="14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… die </a:t>
            </a:r>
            <a:r>
              <a:rPr lang="de-DE" sz="1400" dirty="0">
                <a:solidFill>
                  <a:schemeClr val="tx1"/>
                </a:solidFill>
              </a:rPr>
              <a:t>Automatisierung </a:t>
            </a:r>
            <a:r>
              <a:rPr lang="de-DE" sz="1400" dirty="0" smtClean="0">
                <a:solidFill>
                  <a:schemeClr val="tx1"/>
                </a:solidFill>
              </a:rPr>
              <a:t>eine </a:t>
            </a:r>
            <a:r>
              <a:rPr lang="de-DE" sz="1400" dirty="0">
                <a:solidFill>
                  <a:schemeClr val="tx1"/>
                </a:solidFill>
              </a:rPr>
              <a:t>Verbesserung der Arbeits- sowie </a:t>
            </a:r>
            <a:r>
              <a:rPr lang="de-DE" sz="1400" dirty="0" smtClean="0">
                <a:solidFill>
                  <a:schemeClr val="tx1"/>
                </a:solidFill>
              </a:rPr>
              <a:t>Lebensbedingungen ermöglicht,   </a:t>
            </a:r>
            <a:r>
              <a:rPr lang="de-DE" sz="1400" dirty="0" smtClean="0">
                <a:solidFill>
                  <a:schemeClr val="bg1"/>
                </a:solidFill>
              </a:rPr>
              <a:t>…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>
                <a:solidFill>
                  <a:schemeClr val="tx1"/>
                </a:solidFill>
              </a:rPr>
              <a:t>indem sie von monotoner, anstrengender oder gefährlicher Arbeit befreit wird. </a:t>
            </a:r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/>
            </a:r>
            <a:br>
              <a:rPr lang="de-DE" sz="1400" dirty="0" smtClean="0">
                <a:solidFill>
                  <a:schemeClr val="tx1"/>
                </a:solidFill>
              </a:rPr>
            </a:b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640960" y="4801413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4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331913" y="4801414"/>
            <a:ext cx="6982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Abschlusspräsentation zum Projektthema </a:t>
            </a:r>
            <a:r>
              <a:rPr lang="de-DE" sz="1200" dirty="0">
                <a:solidFill>
                  <a:schemeClr val="bg1"/>
                </a:solidFill>
              </a:rPr>
              <a:t>Lernsystem Automatisierung und </a:t>
            </a:r>
            <a:r>
              <a:rPr lang="de-DE" sz="1200" dirty="0" smtClean="0">
                <a:solidFill>
                  <a:schemeClr val="bg1"/>
                </a:solidFill>
              </a:rPr>
              <a:t>Technik – Station Roboter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0" y="1311609"/>
            <a:ext cx="1331640" cy="3492389"/>
          </a:xfrm>
        </p:spPr>
        <p:txBody>
          <a:bodyPr>
            <a:noAutofit/>
          </a:bodyPr>
          <a:lstStyle/>
          <a:p>
            <a:pPr marL="228600" indent="-228600" algn="l">
              <a:buAutoNum type="arabicPeriod"/>
            </a:pPr>
            <a:r>
              <a:rPr lang="de-DE" sz="1050" dirty="0" smtClean="0">
                <a:solidFill>
                  <a:schemeClr val="tx2"/>
                </a:solidFill>
              </a:rPr>
              <a:t>Einführung in das  Projekt-thema</a:t>
            </a:r>
            <a:r>
              <a:rPr lang="de-DE" sz="1050" dirty="0" smtClean="0">
                <a:solidFill>
                  <a:srgbClr val="92D050"/>
                </a:solidFill>
              </a:rPr>
              <a:t>.</a:t>
            </a:r>
          </a:p>
          <a:p>
            <a:pPr marL="228600" indent="-228600" algn="l">
              <a:buAutoNum type="arabicPeriod"/>
            </a:pPr>
            <a:endParaRPr lang="de-DE" sz="500" dirty="0" smtClean="0">
              <a:solidFill>
                <a:srgbClr val="92D050"/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Systemübersicht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Ansteuerung und </a:t>
            </a:r>
            <a:r>
              <a:rPr lang="de-DE" sz="1050" b="0" dirty="0" err="1" smtClean="0">
                <a:solidFill>
                  <a:schemeClr val="bg1">
                    <a:lumMod val="50000"/>
                  </a:schemeClr>
                </a:solidFill>
              </a:rPr>
              <a:t>Inbetrieb-nahme</a:t>
            </a: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 des Roboterarms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Einbindung des Roboterarms in die MPS-Station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Wartung und nützliche Hinweise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Fazit</a:t>
            </a:r>
          </a:p>
          <a:p>
            <a:pPr marL="228600" indent="-228600">
              <a:buAutoNum type="arabicPeriod"/>
            </a:pPr>
            <a:endParaRPr lang="de-DE" sz="1050" b="0" dirty="0" smtClean="0"/>
          </a:p>
          <a:p>
            <a:pPr marL="228600" indent="-228600">
              <a:buAutoNum type="arabicPeriod"/>
            </a:pPr>
            <a:endParaRPr lang="de-DE" sz="1050" b="0" dirty="0" smtClean="0"/>
          </a:p>
        </p:txBody>
      </p:sp>
    </p:spTree>
    <p:extLst>
      <p:ext uri="{BB962C8B-B14F-4D97-AF65-F5344CB8AC3E}">
        <p14:creationId xmlns:p14="http://schemas.microsoft.com/office/powerpoint/2010/main" val="371636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 txBox="1">
            <a:spLocks/>
          </p:cNvSpPr>
          <p:nvPr/>
        </p:nvSpPr>
        <p:spPr>
          <a:xfrm>
            <a:off x="0" y="4803775"/>
            <a:ext cx="13319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 smtClean="0"/>
              <a:t>06.01.2017</a:t>
            </a:r>
            <a:endParaRPr lang="de-DE" b="0" dirty="0"/>
          </a:p>
        </p:txBody>
      </p:sp>
      <p:sp>
        <p:nvSpPr>
          <p:cNvPr id="7" name="Titel 4"/>
          <p:cNvSpPr txBox="1">
            <a:spLocks/>
          </p:cNvSpPr>
          <p:nvPr/>
        </p:nvSpPr>
        <p:spPr>
          <a:xfrm>
            <a:off x="1529408" y="205979"/>
            <a:ext cx="7416824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/>
              <a:t>1</a:t>
            </a:r>
            <a:r>
              <a:rPr lang="de-DE" sz="2000" dirty="0" smtClean="0"/>
              <a:t>. Einführung in das Projektthema</a:t>
            </a:r>
            <a:endParaRPr lang="de-DE" sz="2400" dirty="0"/>
          </a:p>
        </p:txBody>
      </p:sp>
      <p:sp>
        <p:nvSpPr>
          <p:cNvPr id="14" name="Inhaltsplatzhalter 1"/>
          <p:cNvSpPr txBox="1">
            <a:spLocks/>
          </p:cNvSpPr>
          <p:nvPr/>
        </p:nvSpPr>
        <p:spPr>
          <a:xfrm>
            <a:off x="1529408" y="699542"/>
            <a:ext cx="4122712" cy="1080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400" b="1" dirty="0" smtClean="0">
                <a:solidFill>
                  <a:schemeClr val="tx1"/>
                </a:solidFill>
              </a:rPr>
              <a:t>Anforderungen an das Projekt Station Roboter:</a:t>
            </a:r>
          </a:p>
          <a:p>
            <a:pPr algn="l"/>
            <a:endParaRPr lang="de-DE" sz="1400" dirty="0">
              <a:solidFill>
                <a:schemeClr val="tx1"/>
              </a:solidFill>
            </a:endParaRPr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/>
            </a:r>
            <a:br>
              <a:rPr lang="de-DE" sz="1400" dirty="0" smtClean="0">
                <a:solidFill>
                  <a:schemeClr val="tx1"/>
                </a:solidFill>
              </a:rPr>
            </a:b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331913" y="4801414"/>
            <a:ext cx="6982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Abschlusspräsentation zum Projektthema </a:t>
            </a:r>
            <a:r>
              <a:rPr lang="de-DE" sz="1200" dirty="0">
                <a:solidFill>
                  <a:schemeClr val="bg1"/>
                </a:solidFill>
              </a:rPr>
              <a:t>Lernsystem Automatisierung und </a:t>
            </a:r>
            <a:r>
              <a:rPr lang="de-DE" sz="1200" dirty="0" smtClean="0">
                <a:solidFill>
                  <a:schemeClr val="bg1"/>
                </a:solidFill>
              </a:rPr>
              <a:t>Technik – Station Roboter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640960" y="4801413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5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0" y="1311609"/>
            <a:ext cx="1331640" cy="3492389"/>
          </a:xfrm>
        </p:spPr>
        <p:txBody>
          <a:bodyPr>
            <a:noAutofit/>
          </a:bodyPr>
          <a:lstStyle/>
          <a:p>
            <a:pPr marL="228600" indent="-228600" algn="l">
              <a:buAutoNum type="arabicPeriod"/>
            </a:pPr>
            <a:r>
              <a:rPr lang="de-DE" sz="1050" dirty="0" smtClean="0">
                <a:solidFill>
                  <a:schemeClr val="tx2"/>
                </a:solidFill>
              </a:rPr>
              <a:t>Einführung in das  Projekt-thema</a:t>
            </a:r>
            <a:r>
              <a:rPr lang="de-DE" sz="1050" dirty="0" smtClean="0">
                <a:solidFill>
                  <a:srgbClr val="92D050"/>
                </a:solidFill>
              </a:rPr>
              <a:t>.</a:t>
            </a:r>
          </a:p>
          <a:p>
            <a:pPr marL="228600" indent="-228600" algn="l">
              <a:buAutoNum type="arabicPeriod"/>
            </a:pPr>
            <a:endParaRPr lang="de-DE" sz="500" dirty="0" smtClean="0">
              <a:solidFill>
                <a:srgbClr val="92D050"/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Systemübersicht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Ansteuerung und </a:t>
            </a:r>
            <a:r>
              <a:rPr lang="de-DE" sz="1050" b="0" dirty="0" err="1" smtClean="0">
                <a:solidFill>
                  <a:schemeClr val="bg1">
                    <a:lumMod val="50000"/>
                  </a:schemeClr>
                </a:solidFill>
              </a:rPr>
              <a:t>Inbetrieb-nahme</a:t>
            </a: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 des Roboterarms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Einbindung des Roboterarms in die MPS-Station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Wartung und nützliche Hinweise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Fazit</a:t>
            </a:r>
          </a:p>
          <a:p>
            <a:pPr marL="228600" indent="-228600">
              <a:buAutoNum type="arabicPeriod"/>
            </a:pPr>
            <a:endParaRPr lang="de-DE" sz="1050" b="0" dirty="0" smtClean="0"/>
          </a:p>
          <a:p>
            <a:pPr marL="228600" indent="-228600">
              <a:buAutoNum type="arabicPeriod"/>
            </a:pPr>
            <a:endParaRPr lang="de-DE" sz="1050" b="0" dirty="0" smtClean="0"/>
          </a:p>
        </p:txBody>
      </p:sp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32" y="1129996"/>
            <a:ext cx="6873776" cy="352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4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 txBox="1">
            <a:spLocks/>
          </p:cNvSpPr>
          <p:nvPr/>
        </p:nvSpPr>
        <p:spPr>
          <a:xfrm>
            <a:off x="0" y="4803775"/>
            <a:ext cx="13319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 smtClean="0"/>
              <a:t>06.01.2017</a:t>
            </a:r>
            <a:endParaRPr lang="de-DE" b="0" dirty="0"/>
          </a:p>
        </p:txBody>
      </p:sp>
      <p:sp>
        <p:nvSpPr>
          <p:cNvPr id="7" name="Titel 4"/>
          <p:cNvSpPr txBox="1">
            <a:spLocks/>
          </p:cNvSpPr>
          <p:nvPr/>
        </p:nvSpPr>
        <p:spPr>
          <a:xfrm>
            <a:off x="1529408" y="205979"/>
            <a:ext cx="7416824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/>
              <a:t>1</a:t>
            </a:r>
            <a:r>
              <a:rPr lang="de-DE" sz="2000" dirty="0" smtClean="0"/>
              <a:t>. Einführung in das Projektthema</a:t>
            </a:r>
            <a:endParaRPr lang="de-DE" sz="2400" dirty="0"/>
          </a:p>
        </p:txBody>
      </p:sp>
      <p:sp>
        <p:nvSpPr>
          <p:cNvPr id="14" name="Inhaltsplatzhalter 1"/>
          <p:cNvSpPr txBox="1">
            <a:spLocks/>
          </p:cNvSpPr>
          <p:nvPr/>
        </p:nvSpPr>
        <p:spPr>
          <a:xfrm>
            <a:off x="1529407" y="771550"/>
            <a:ext cx="7363767" cy="1080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400" b="1" dirty="0" smtClean="0">
                <a:solidFill>
                  <a:schemeClr val="tx1"/>
                </a:solidFill>
              </a:rPr>
              <a:t>Lerninhalte aus den folgenden Bereichen können bearbeitet werden:</a:t>
            </a:r>
          </a:p>
          <a:p>
            <a:pPr algn="l"/>
            <a:endParaRPr lang="de-DE" sz="1400" b="1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chemeClr val="tx1"/>
                </a:solidFill>
              </a:rPr>
              <a:t>Mechanik </a:t>
            </a:r>
            <a:endParaRPr lang="de-DE" sz="1400" b="1" dirty="0">
              <a:solidFill>
                <a:schemeClr val="tx1"/>
              </a:solidFill>
            </a:endParaRPr>
          </a:p>
          <a:p>
            <a:pPr algn="l"/>
            <a:r>
              <a:rPr lang="de-DE" sz="1400" b="1" dirty="0" smtClean="0">
                <a:solidFill>
                  <a:schemeClr val="tx1"/>
                </a:solidFill>
              </a:rPr>
              <a:t>	</a:t>
            </a:r>
            <a:r>
              <a:rPr lang="de-DE" sz="1400" dirty="0" smtClean="0">
                <a:solidFill>
                  <a:schemeClr val="tx1"/>
                </a:solidFill>
              </a:rPr>
              <a:t>– Mechanischer </a:t>
            </a:r>
            <a:r>
              <a:rPr lang="de-DE" sz="1400" dirty="0">
                <a:solidFill>
                  <a:schemeClr val="tx1"/>
                </a:solidFill>
              </a:rPr>
              <a:t>Aufbau </a:t>
            </a:r>
            <a:r>
              <a:rPr lang="de-DE" sz="1400" dirty="0" smtClean="0">
                <a:solidFill>
                  <a:schemeClr val="tx1"/>
                </a:solidFill>
              </a:rPr>
              <a:t>einer Station </a:t>
            </a:r>
            <a:endParaRPr lang="de-DE" sz="1400" dirty="0">
              <a:solidFill>
                <a:schemeClr val="tx1"/>
              </a:solidFill>
            </a:endParaRPr>
          </a:p>
          <a:p>
            <a:pPr algn="l"/>
            <a:endParaRPr lang="de-DE" sz="500" b="1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chemeClr val="tx1"/>
                </a:solidFill>
              </a:rPr>
              <a:t>Sensorik </a:t>
            </a:r>
            <a:endParaRPr lang="de-DE" sz="1400" b="1" dirty="0">
              <a:solidFill>
                <a:schemeClr val="tx1"/>
              </a:solidFill>
            </a:endParaRPr>
          </a:p>
          <a:p>
            <a:pPr algn="l"/>
            <a:r>
              <a:rPr lang="de-DE" sz="1400" b="1" dirty="0" smtClean="0">
                <a:solidFill>
                  <a:schemeClr val="tx1"/>
                </a:solidFill>
              </a:rPr>
              <a:t>	</a:t>
            </a:r>
            <a:r>
              <a:rPr lang="de-DE" sz="1400" dirty="0" smtClean="0">
                <a:solidFill>
                  <a:schemeClr val="tx1"/>
                </a:solidFill>
              </a:rPr>
              <a:t>– Funktionsweise </a:t>
            </a:r>
            <a:r>
              <a:rPr lang="de-DE" sz="1400" dirty="0">
                <a:solidFill>
                  <a:schemeClr val="tx1"/>
                </a:solidFill>
              </a:rPr>
              <a:t>und </a:t>
            </a:r>
            <a:r>
              <a:rPr lang="de-DE" sz="1400" dirty="0" smtClean="0">
                <a:solidFill>
                  <a:schemeClr val="tx1"/>
                </a:solidFill>
              </a:rPr>
              <a:t>Einsatzgebiete </a:t>
            </a:r>
            <a:r>
              <a:rPr lang="de-DE" sz="1400" dirty="0">
                <a:solidFill>
                  <a:schemeClr val="tx1"/>
                </a:solidFill>
              </a:rPr>
              <a:t>von </a:t>
            </a:r>
            <a:r>
              <a:rPr lang="de-DE" sz="1400" dirty="0" smtClean="0">
                <a:solidFill>
                  <a:schemeClr val="tx1"/>
                </a:solidFill>
              </a:rPr>
              <a:t>optischen Sensoren </a:t>
            </a:r>
            <a:endParaRPr lang="de-DE" sz="1400" dirty="0">
              <a:solidFill>
                <a:schemeClr val="tx1"/>
              </a:solidFill>
            </a:endParaRPr>
          </a:p>
          <a:p>
            <a:pPr algn="l"/>
            <a:endParaRPr lang="de-DE" sz="500" b="1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chemeClr val="tx1"/>
                </a:solidFill>
              </a:rPr>
              <a:t>Robotik </a:t>
            </a:r>
            <a:endParaRPr lang="de-DE" sz="1400" b="1" dirty="0">
              <a:solidFill>
                <a:schemeClr val="tx1"/>
              </a:solidFill>
            </a:endParaRPr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>	– Einsatzgebiete </a:t>
            </a:r>
            <a:r>
              <a:rPr lang="de-DE" sz="1400" dirty="0">
                <a:solidFill>
                  <a:schemeClr val="tx1"/>
                </a:solidFill>
              </a:rPr>
              <a:t>von </a:t>
            </a:r>
            <a:r>
              <a:rPr lang="de-DE" sz="1400" dirty="0" smtClean="0">
                <a:solidFill>
                  <a:schemeClr val="tx1"/>
                </a:solidFill>
              </a:rPr>
              <a:t>Robotern </a:t>
            </a:r>
            <a:endParaRPr lang="de-DE" sz="1400" dirty="0">
              <a:solidFill>
                <a:schemeClr val="tx1"/>
              </a:solidFill>
            </a:endParaRPr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>	– Grundlagen der Robotertechnik </a:t>
            </a:r>
            <a:endParaRPr lang="de-DE" sz="1400" dirty="0">
              <a:solidFill>
                <a:schemeClr val="tx1"/>
              </a:solidFill>
            </a:endParaRPr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>	– Terminologie </a:t>
            </a:r>
            <a:r>
              <a:rPr lang="de-DE" sz="1400" dirty="0">
                <a:solidFill>
                  <a:schemeClr val="tx1"/>
                </a:solidFill>
              </a:rPr>
              <a:t>in </a:t>
            </a:r>
            <a:r>
              <a:rPr lang="de-DE" sz="1400" dirty="0" smtClean="0">
                <a:solidFill>
                  <a:schemeClr val="tx1"/>
                </a:solidFill>
              </a:rPr>
              <a:t>der Robotertechnik </a:t>
            </a:r>
            <a:endParaRPr lang="de-DE" sz="1400" dirty="0">
              <a:solidFill>
                <a:schemeClr val="tx1"/>
              </a:solidFill>
            </a:endParaRPr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>	– Roboterprogrammierung </a:t>
            </a:r>
            <a:endParaRPr lang="de-DE" sz="1400" b="1" dirty="0">
              <a:solidFill>
                <a:schemeClr val="tx1"/>
              </a:solidFill>
            </a:endParaRPr>
          </a:p>
          <a:p>
            <a:pPr algn="l"/>
            <a:endParaRPr lang="de-DE" sz="500" b="1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chemeClr val="tx1"/>
                </a:solidFill>
              </a:rPr>
              <a:t>Produktion</a:t>
            </a:r>
            <a:endParaRPr lang="de-DE" sz="1400" b="1" dirty="0">
              <a:solidFill>
                <a:schemeClr val="tx1"/>
              </a:solidFill>
            </a:endParaRPr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>	– Inbetriebnahme eines gesamten </a:t>
            </a:r>
            <a:r>
              <a:rPr lang="de-DE" sz="1400" dirty="0" smtClean="0">
                <a:solidFill>
                  <a:schemeClr val="tx1"/>
                </a:solidFill>
              </a:rPr>
              <a:t>Produktionssystems</a:t>
            </a:r>
            <a:endParaRPr lang="de-DE" sz="1400" dirty="0" smtClean="0">
              <a:solidFill>
                <a:schemeClr val="tx1"/>
              </a:solidFill>
            </a:endParaRPr>
          </a:p>
          <a:p>
            <a:pPr algn="l"/>
            <a:endParaRPr lang="de-DE" sz="1400" dirty="0">
              <a:solidFill>
                <a:schemeClr val="tx1"/>
              </a:solidFill>
            </a:endParaRPr>
          </a:p>
          <a:p>
            <a:r>
              <a:rPr lang="de-DE" sz="1400" dirty="0" smtClean="0"/>
              <a:t> </a:t>
            </a:r>
            <a:endParaRPr lang="de-DE" sz="1400" dirty="0"/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/>
            </a:r>
            <a:br>
              <a:rPr lang="de-DE" sz="1400" dirty="0" smtClean="0">
                <a:solidFill>
                  <a:schemeClr val="tx1"/>
                </a:solidFill>
              </a:rPr>
            </a:b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331913" y="4801414"/>
            <a:ext cx="6982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Abschlusspräsentation zum Projektthema </a:t>
            </a:r>
            <a:r>
              <a:rPr lang="de-DE" sz="1200" dirty="0">
                <a:solidFill>
                  <a:schemeClr val="bg1"/>
                </a:solidFill>
              </a:rPr>
              <a:t>Lernsystem Automatisierung und </a:t>
            </a:r>
            <a:r>
              <a:rPr lang="de-DE" sz="1200" dirty="0" smtClean="0">
                <a:solidFill>
                  <a:schemeClr val="bg1"/>
                </a:solidFill>
              </a:rPr>
              <a:t>Technik – Station Roboter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640960" y="4801413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6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0" y="1311609"/>
            <a:ext cx="1331640" cy="3492389"/>
          </a:xfrm>
        </p:spPr>
        <p:txBody>
          <a:bodyPr>
            <a:noAutofit/>
          </a:bodyPr>
          <a:lstStyle/>
          <a:p>
            <a:pPr marL="228600" indent="-228600" algn="l">
              <a:buAutoNum type="arabicPeriod"/>
            </a:pPr>
            <a:r>
              <a:rPr lang="de-DE" sz="1050" dirty="0" smtClean="0">
                <a:solidFill>
                  <a:schemeClr val="tx2"/>
                </a:solidFill>
              </a:rPr>
              <a:t>Einführung in das  Projekt-thema</a:t>
            </a:r>
            <a:r>
              <a:rPr lang="de-DE" sz="1050" dirty="0" smtClean="0">
                <a:solidFill>
                  <a:srgbClr val="92D050"/>
                </a:solidFill>
              </a:rPr>
              <a:t>.</a:t>
            </a:r>
          </a:p>
          <a:p>
            <a:pPr marL="228600" indent="-228600" algn="l">
              <a:buAutoNum type="arabicPeriod"/>
            </a:pPr>
            <a:endParaRPr lang="de-DE" sz="500" dirty="0" smtClean="0">
              <a:solidFill>
                <a:srgbClr val="92D050"/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Systemübersicht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Ansteuerung und </a:t>
            </a:r>
            <a:r>
              <a:rPr lang="de-DE" sz="1050" b="0" dirty="0" err="1" smtClean="0">
                <a:solidFill>
                  <a:schemeClr val="bg1">
                    <a:lumMod val="50000"/>
                  </a:schemeClr>
                </a:solidFill>
              </a:rPr>
              <a:t>Inbetrieb-nahme</a:t>
            </a: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 des Roboterarms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Einbindung des Roboterarms in die MPS-Station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Wartung und nützliche Hinweise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Fazit</a:t>
            </a:r>
          </a:p>
          <a:p>
            <a:pPr marL="228600" indent="-228600">
              <a:buAutoNum type="arabicPeriod"/>
            </a:pPr>
            <a:endParaRPr lang="de-DE" sz="1050" b="0" dirty="0" smtClean="0"/>
          </a:p>
          <a:p>
            <a:pPr marL="228600" indent="-228600">
              <a:buAutoNum type="arabicPeriod"/>
            </a:pPr>
            <a:endParaRPr lang="de-DE" sz="1050" b="0" dirty="0" smtClean="0"/>
          </a:p>
        </p:txBody>
      </p:sp>
    </p:spTree>
    <p:extLst>
      <p:ext uri="{BB962C8B-B14F-4D97-AF65-F5344CB8AC3E}">
        <p14:creationId xmlns:p14="http://schemas.microsoft.com/office/powerpoint/2010/main" val="133373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 txBox="1">
            <a:spLocks/>
          </p:cNvSpPr>
          <p:nvPr/>
        </p:nvSpPr>
        <p:spPr>
          <a:xfrm>
            <a:off x="0" y="4803775"/>
            <a:ext cx="13319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 smtClean="0"/>
              <a:t>06.01.2017</a:t>
            </a:r>
            <a:endParaRPr lang="de-DE" b="0" dirty="0"/>
          </a:p>
        </p:txBody>
      </p:sp>
      <p:sp>
        <p:nvSpPr>
          <p:cNvPr id="7" name="Titel 4"/>
          <p:cNvSpPr txBox="1">
            <a:spLocks/>
          </p:cNvSpPr>
          <p:nvPr/>
        </p:nvSpPr>
        <p:spPr>
          <a:xfrm>
            <a:off x="1529408" y="205979"/>
            <a:ext cx="7416824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/>
              <a:t>1</a:t>
            </a:r>
            <a:r>
              <a:rPr lang="de-DE" sz="2000" dirty="0" smtClean="0"/>
              <a:t>. Einführung in das Projektthema</a:t>
            </a:r>
            <a:endParaRPr lang="de-DE" sz="2400" dirty="0"/>
          </a:p>
        </p:txBody>
      </p:sp>
      <p:sp>
        <p:nvSpPr>
          <p:cNvPr id="14" name="Inhaltsplatzhalter 1"/>
          <p:cNvSpPr txBox="1">
            <a:spLocks/>
          </p:cNvSpPr>
          <p:nvPr/>
        </p:nvSpPr>
        <p:spPr>
          <a:xfrm>
            <a:off x="1529407" y="771550"/>
            <a:ext cx="7363767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400" b="1" dirty="0" smtClean="0">
                <a:solidFill>
                  <a:schemeClr val="tx1"/>
                </a:solidFill>
              </a:rPr>
              <a:t>Projektziele:</a:t>
            </a:r>
          </a:p>
          <a:p>
            <a:pPr algn="l"/>
            <a:endParaRPr lang="de-DE" sz="1400" b="1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chemeClr val="tx2"/>
                </a:solidFill>
              </a:rPr>
              <a:t>Einhaltung der Prozessführung</a:t>
            </a:r>
          </a:p>
          <a:p>
            <a:pPr marL="742950" lvl="1" indent="-285750" algn="l">
              <a:buFontTx/>
              <a:buChar char="-"/>
            </a:pPr>
            <a:r>
              <a:rPr lang="de-DE" sz="1400" dirty="0" smtClean="0">
                <a:solidFill>
                  <a:schemeClr val="tx1"/>
                </a:solidFill>
              </a:rPr>
              <a:t>Vorgegebene Prozessabläufe und Anlagenzustände im zeitlichen Ablauf einhalten</a:t>
            </a:r>
          </a:p>
          <a:p>
            <a:pPr marL="742950" lvl="1" indent="-285750" algn="l">
              <a:buFontTx/>
              <a:buChar char="-"/>
            </a:pPr>
            <a:r>
              <a:rPr lang="de-DE" sz="1400" dirty="0" smtClean="0">
                <a:solidFill>
                  <a:schemeClr val="tx1"/>
                </a:solidFill>
              </a:rPr>
              <a:t>Möglichst optimale Arbeitspunkte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700" b="1" dirty="0" smtClean="0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chemeClr val="tx2"/>
                </a:solidFill>
              </a:rPr>
              <a:t>Prozessstabilisierung</a:t>
            </a:r>
          </a:p>
          <a:p>
            <a:pPr marL="742950" lvl="1" indent="-285750" algn="l">
              <a:buFontTx/>
              <a:buChar char="-"/>
            </a:pPr>
            <a:r>
              <a:rPr lang="de-DE" sz="1400" dirty="0">
                <a:solidFill>
                  <a:schemeClr val="tx1"/>
                </a:solidFill>
              </a:rPr>
              <a:t>Gefährliche Extremsituationen aufzeigen </a:t>
            </a:r>
            <a:r>
              <a:rPr lang="de-DE" sz="1400" dirty="0" smtClean="0">
                <a:solidFill>
                  <a:schemeClr val="tx1"/>
                </a:solidFill>
              </a:rPr>
              <a:t>bzw. vermeiden</a:t>
            </a:r>
          </a:p>
          <a:p>
            <a:pPr marL="742950" lvl="1" indent="-285750" algn="l">
              <a:buFontTx/>
              <a:buChar char="-"/>
            </a:pPr>
            <a:r>
              <a:rPr lang="de-DE" sz="1400" dirty="0" smtClean="0">
                <a:solidFill>
                  <a:schemeClr val="tx1"/>
                </a:solidFill>
              </a:rPr>
              <a:t>Störungen und deren Auswirkungen beseitigen</a:t>
            </a:r>
            <a:endParaRPr lang="de-DE" sz="14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700" b="1" dirty="0" smtClean="0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chemeClr val="tx2"/>
                </a:solidFill>
              </a:rPr>
              <a:t>Optimierung von Prozessabläufen und Übergangsvorgängen</a:t>
            </a:r>
            <a:endParaRPr lang="de-DE" sz="1400" b="1" dirty="0">
              <a:solidFill>
                <a:schemeClr val="tx2"/>
              </a:solidFill>
            </a:endParaRPr>
          </a:p>
          <a:p>
            <a:pPr lvl="1" algn="l"/>
            <a:r>
              <a:rPr lang="de-DE" sz="1400" dirty="0" smtClean="0">
                <a:solidFill>
                  <a:schemeClr val="tx1"/>
                </a:solidFill>
              </a:rPr>
              <a:t>- Flüssige ineinandergreifende Übergänge von Station zu Station</a:t>
            </a:r>
            <a:endParaRPr lang="de-DE" sz="1400" dirty="0">
              <a:solidFill>
                <a:schemeClr val="tx1"/>
              </a:solidFill>
            </a:endParaRPr>
          </a:p>
          <a:p>
            <a:pPr algn="l"/>
            <a:endParaRPr lang="de-DE" sz="14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chemeClr val="tx2"/>
                </a:solidFill>
              </a:rPr>
              <a:t>Nachhaltige Dokumentation</a:t>
            </a:r>
          </a:p>
          <a:p>
            <a:pPr lvl="1" algn="l"/>
            <a:r>
              <a:rPr lang="de-DE" sz="1400" dirty="0" smtClean="0">
                <a:solidFill>
                  <a:schemeClr val="tx1"/>
                </a:solidFill>
              </a:rPr>
              <a:t>- Der aktuelle Stand des Projektes soll zu jeder Zeit abrufbar sein</a:t>
            </a:r>
            <a:br>
              <a:rPr lang="de-DE" sz="1400" dirty="0" smtClean="0">
                <a:solidFill>
                  <a:schemeClr val="tx1"/>
                </a:solidFill>
              </a:rPr>
            </a:b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331913" y="4801414"/>
            <a:ext cx="6982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Abschlusspräsentation zum Projektthema </a:t>
            </a:r>
            <a:r>
              <a:rPr lang="de-DE" sz="1200" dirty="0">
                <a:solidFill>
                  <a:schemeClr val="bg1"/>
                </a:solidFill>
              </a:rPr>
              <a:t>Lernsystem Automatisierung und </a:t>
            </a:r>
            <a:r>
              <a:rPr lang="de-DE" sz="1200" dirty="0" smtClean="0">
                <a:solidFill>
                  <a:schemeClr val="bg1"/>
                </a:solidFill>
              </a:rPr>
              <a:t>Technik – Station Roboter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640960" y="4801413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7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0" y="1311609"/>
            <a:ext cx="1331640" cy="3492389"/>
          </a:xfrm>
        </p:spPr>
        <p:txBody>
          <a:bodyPr>
            <a:noAutofit/>
          </a:bodyPr>
          <a:lstStyle/>
          <a:p>
            <a:pPr marL="228600" indent="-228600" algn="l">
              <a:buAutoNum type="arabicPeriod"/>
            </a:pPr>
            <a:r>
              <a:rPr lang="de-DE" sz="1050" dirty="0" smtClean="0">
                <a:solidFill>
                  <a:schemeClr val="tx2"/>
                </a:solidFill>
              </a:rPr>
              <a:t>Einführung in das  Projekt-thema</a:t>
            </a:r>
            <a:r>
              <a:rPr lang="de-DE" sz="1050" dirty="0" smtClean="0">
                <a:solidFill>
                  <a:srgbClr val="92D050"/>
                </a:solidFill>
              </a:rPr>
              <a:t>.</a:t>
            </a:r>
          </a:p>
          <a:p>
            <a:pPr marL="228600" indent="-228600" algn="l">
              <a:buAutoNum type="arabicPeriod"/>
            </a:pPr>
            <a:endParaRPr lang="de-DE" sz="500" dirty="0" smtClean="0">
              <a:solidFill>
                <a:srgbClr val="92D050"/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Systemübersicht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Ansteuerung und </a:t>
            </a:r>
            <a:r>
              <a:rPr lang="de-DE" sz="1050" b="0" dirty="0" err="1" smtClean="0">
                <a:solidFill>
                  <a:schemeClr val="bg1">
                    <a:lumMod val="50000"/>
                  </a:schemeClr>
                </a:solidFill>
              </a:rPr>
              <a:t>Inbetrieb-nahme</a:t>
            </a: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 des Roboterarms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Einbindung des Roboterarms in die MPS-Station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Wartung und nützliche Hinweise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Fazit</a:t>
            </a:r>
          </a:p>
          <a:p>
            <a:pPr marL="228600" indent="-228600">
              <a:buAutoNum type="arabicPeriod"/>
            </a:pPr>
            <a:endParaRPr lang="de-DE" sz="1050" b="0" dirty="0" smtClean="0"/>
          </a:p>
          <a:p>
            <a:pPr marL="228600" indent="-228600">
              <a:buAutoNum type="arabicPeriod"/>
            </a:pPr>
            <a:endParaRPr lang="de-DE" sz="1050" b="0" dirty="0" smtClean="0"/>
          </a:p>
        </p:txBody>
      </p:sp>
    </p:spTree>
    <p:extLst>
      <p:ext uri="{BB962C8B-B14F-4D97-AF65-F5344CB8AC3E}">
        <p14:creationId xmlns:p14="http://schemas.microsoft.com/office/powerpoint/2010/main" val="224279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 txBox="1">
            <a:spLocks/>
          </p:cNvSpPr>
          <p:nvPr/>
        </p:nvSpPr>
        <p:spPr>
          <a:xfrm>
            <a:off x="0" y="4803775"/>
            <a:ext cx="13319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 smtClean="0"/>
              <a:t>06.01.2017</a:t>
            </a:r>
            <a:endParaRPr lang="de-DE" b="0" dirty="0"/>
          </a:p>
        </p:txBody>
      </p:sp>
      <p:sp>
        <p:nvSpPr>
          <p:cNvPr id="7" name="Titel 4"/>
          <p:cNvSpPr txBox="1">
            <a:spLocks/>
          </p:cNvSpPr>
          <p:nvPr/>
        </p:nvSpPr>
        <p:spPr>
          <a:xfrm>
            <a:off x="1529408" y="205979"/>
            <a:ext cx="7416824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/>
              <a:t>1</a:t>
            </a:r>
            <a:r>
              <a:rPr lang="de-DE" sz="2000" dirty="0" smtClean="0"/>
              <a:t>. Einführung in das Projektthema</a:t>
            </a:r>
            <a:endParaRPr lang="de-DE" sz="2400" dirty="0"/>
          </a:p>
        </p:txBody>
      </p:sp>
      <p:sp>
        <p:nvSpPr>
          <p:cNvPr id="27" name="Textfeld 26"/>
          <p:cNvSpPr txBox="1"/>
          <p:nvPr/>
        </p:nvSpPr>
        <p:spPr>
          <a:xfrm>
            <a:off x="1331913" y="4801414"/>
            <a:ext cx="6982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Präsentation zum Projekt Mitsubishi Industrieroboter RV-2AJ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4" name="Inhaltsplatzhalter 1"/>
          <p:cNvSpPr txBox="1">
            <a:spLocks/>
          </p:cNvSpPr>
          <p:nvPr/>
        </p:nvSpPr>
        <p:spPr>
          <a:xfrm>
            <a:off x="1529408" y="771550"/>
            <a:ext cx="6498976" cy="1080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400" dirty="0" smtClean="0">
                <a:solidFill>
                  <a:schemeClr val="tx1"/>
                </a:solidFill>
              </a:rPr>
              <a:t>Konzept der Projektplanung:</a:t>
            </a:r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/>
            </a:r>
            <a:br>
              <a:rPr lang="de-DE" sz="1400" dirty="0" smtClean="0">
                <a:solidFill>
                  <a:schemeClr val="tx1"/>
                </a:solidFill>
              </a:rPr>
            </a:br>
            <a:endParaRPr lang="de-DE" sz="1400" dirty="0" smtClean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74" y="1311609"/>
            <a:ext cx="7104491" cy="312043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8640960" y="4801413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8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0" y="1311609"/>
            <a:ext cx="1331640" cy="3492389"/>
          </a:xfrm>
        </p:spPr>
        <p:txBody>
          <a:bodyPr>
            <a:noAutofit/>
          </a:bodyPr>
          <a:lstStyle/>
          <a:p>
            <a:pPr marL="228600" indent="-228600" algn="l">
              <a:buAutoNum type="arabicPeriod"/>
            </a:pPr>
            <a:r>
              <a:rPr lang="de-DE" sz="1050" dirty="0" smtClean="0">
                <a:solidFill>
                  <a:schemeClr val="tx2"/>
                </a:solidFill>
              </a:rPr>
              <a:t>Einführung in das  Projekt-thema</a:t>
            </a:r>
            <a:r>
              <a:rPr lang="de-DE" sz="1050" dirty="0" smtClean="0">
                <a:solidFill>
                  <a:srgbClr val="92D050"/>
                </a:solidFill>
              </a:rPr>
              <a:t>.</a:t>
            </a:r>
          </a:p>
          <a:p>
            <a:pPr marL="228600" indent="-228600" algn="l">
              <a:buAutoNum type="arabicPeriod"/>
            </a:pPr>
            <a:endParaRPr lang="de-DE" sz="500" dirty="0" smtClean="0">
              <a:solidFill>
                <a:srgbClr val="92D050"/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Systemübersicht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Ansteuerung und </a:t>
            </a:r>
            <a:r>
              <a:rPr lang="de-DE" sz="1050" b="0" dirty="0" err="1" smtClean="0">
                <a:solidFill>
                  <a:schemeClr val="bg1">
                    <a:lumMod val="50000"/>
                  </a:schemeClr>
                </a:solidFill>
              </a:rPr>
              <a:t>Inbetrieb-nahme</a:t>
            </a: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 des Roboterarms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Einbindung des Roboterarms in die MPS-Station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Wartung und nützliche Hinweise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Fazit</a:t>
            </a:r>
          </a:p>
          <a:p>
            <a:pPr marL="228600" indent="-228600">
              <a:buAutoNum type="arabicPeriod"/>
            </a:pPr>
            <a:endParaRPr lang="de-DE" sz="1050" b="0" dirty="0" smtClean="0"/>
          </a:p>
          <a:p>
            <a:pPr marL="228600" indent="-228600">
              <a:buAutoNum type="arabicPeriod"/>
            </a:pPr>
            <a:endParaRPr lang="de-DE" sz="1050" b="0" dirty="0" smtClean="0"/>
          </a:p>
        </p:txBody>
      </p:sp>
    </p:spTree>
    <p:extLst>
      <p:ext uri="{BB962C8B-B14F-4D97-AF65-F5344CB8AC3E}">
        <p14:creationId xmlns:p14="http://schemas.microsoft.com/office/powerpoint/2010/main" val="167479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 txBox="1">
            <a:spLocks/>
          </p:cNvSpPr>
          <p:nvPr/>
        </p:nvSpPr>
        <p:spPr>
          <a:xfrm>
            <a:off x="0" y="4803775"/>
            <a:ext cx="13319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 smtClean="0"/>
              <a:t>06.01.2017</a:t>
            </a:r>
            <a:endParaRPr lang="de-DE" b="0" dirty="0"/>
          </a:p>
        </p:txBody>
      </p:sp>
      <p:sp>
        <p:nvSpPr>
          <p:cNvPr id="21" name="Rechteck 20"/>
          <p:cNvSpPr/>
          <p:nvPr/>
        </p:nvSpPr>
        <p:spPr>
          <a:xfrm>
            <a:off x="5868144" y="1059581"/>
            <a:ext cx="1728192" cy="1512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4716016" y="924531"/>
            <a:ext cx="720080" cy="330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5237820" y="990500"/>
            <a:ext cx="720080" cy="825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2866550" y="1968065"/>
            <a:ext cx="1201393" cy="825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1331913" y="4801414"/>
            <a:ext cx="6982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Abschlusspräsentation zum Projektthema </a:t>
            </a:r>
            <a:r>
              <a:rPr lang="de-DE" sz="1200" dirty="0">
                <a:solidFill>
                  <a:schemeClr val="bg1"/>
                </a:solidFill>
              </a:rPr>
              <a:t>Lernsystem Automatisierung und </a:t>
            </a:r>
            <a:r>
              <a:rPr lang="de-DE" sz="1200" dirty="0" smtClean="0">
                <a:solidFill>
                  <a:schemeClr val="bg1"/>
                </a:solidFill>
              </a:rPr>
              <a:t>Technik – Station Roboter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640960" y="4801413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9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5" name="Titel 4"/>
          <p:cNvSpPr txBox="1">
            <a:spLocks/>
          </p:cNvSpPr>
          <p:nvPr/>
        </p:nvSpPr>
        <p:spPr>
          <a:xfrm>
            <a:off x="1529408" y="205979"/>
            <a:ext cx="7416824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2. Systemübersicht</a:t>
            </a:r>
            <a:endParaRPr lang="de-DE" sz="2400" dirty="0"/>
          </a:p>
        </p:txBody>
      </p:sp>
      <p:sp>
        <p:nvSpPr>
          <p:cNvPr id="16" name="Inhaltsplatzhalter 1"/>
          <p:cNvSpPr txBox="1">
            <a:spLocks/>
          </p:cNvSpPr>
          <p:nvPr/>
        </p:nvSpPr>
        <p:spPr>
          <a:xfrm>
            <a:off x="6785992" y="771550"/>
            <a:ext cx="2107183" cy="3732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400" dirty="0" smtClean="0">
                <a:solidFill>
                  <a:schemeClr val="tx1"/>
                </a:solidFill>
              </a:rPr>
              <a:t>Der </a:t>
            </a:r>
            <a:r>
              <a:rPr lang="de-DE" sz="1400" dirty="0">
                <a:solidFill>
                  <a:schemeClr val="tx1"/>
                </a:solidFill>
              </a:rPr>
              <a:t>Aufbau der Station Roboter besteht aus: </a:t>
            </a:r>
            <a:endParaRPr lang="de-DE" sz="1400" dirty="0" smtClean="0">
              <a:solidFill>
                <a:schemeClr val="tx1"/>
              </a:solidFill>
            </a:endParaRPr>
          </a:p>
          <a:p>
            <a:pPr algn="l"/>
            <a:endParaRPr lang="de-DE" sz="7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Roboter RV-2AJ mit Steuergerät,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Modul Rutsche,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Modul Aufnahme,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Modul Montageaufnahme,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Modul Magazin</a:t>
            </a:r>
            <a:r>
              <a:rPr lang="de-DE" sz="1400" dirty="0" smtClean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> </a:t>
            </a:r>
            <a:endParaRPr lang="de-DE" sz="14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Profilplatte und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Wagen. </a:t>
            </a:r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/>
            </a:r>
            <a:br>
              <a:rPr lang="de-DE" sz="1400" dirty="0" smtClean="0">
                <a:solidFill>
                  <a:schemeClr val="tx1"/>
                </a:solidFill>
              </a:rPr>
            </a:br>
            <a:endParaRPr lang="de-DE" sz="1400" dirty="0" smtClean="0">
              <a:solidFill>
                <a:schemeClr val="tx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475" y="771550"/>
            <a:ext cx="4977172" cy="3732879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2483768" y="783771"/>
            <a:ext cx="1944216" cy="17159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2471895" y="2542233"/>
            <a:ext cx="572756" cy="5928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3074576" y="2931790"/>
            <a:ext cx="31172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3521489" y="2931790"/>
            <a:ext cx="60857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4716016" y="1889090"/>
            <a:ext cx="378498" cy="4119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0" y="1311609"/>
            <a:ext cx="1331640" cy="3492389"/>
          </a:xfrm>
        </p:spPr>
        <p:txBody>
          <a:bodyPr>
            <a:noAutofit/>
          </a:bodyPr>
          <a:lstStyle/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Einführung in das  Projekt-thema.</a:t>
            </a:r>
          </a:p>
          <a:p>
            <a:pPr marL="228600" indent="-228600" algn="l">
              <a:buAutoNum type="arabicPeriod"/>
            </a:pPr>
            <a:endParaRPr lang="de-DE" sz="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dirty="0" smtClean="0">
                <a:solidFill>
                  <a:schemeClr val="tx2"/>
                </a:solidFill>
              </a:rPr>
              <a:t>Systemübersicht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Ansteuerung und </a:t>
            </a:r>
            <a:r>
              <a:rPr lang="de-DE" sz="1050" b="0" dirty="0" err="1" smtClean="0">
                <a:solidFill>
                  <a:schemeClr val="bg1">
                    <a:lumMod val="50000"/>
                  </a:schemeClr>
                </a:solidFill>
              </a:rPr>
              <a:t>Inbetrieb-nahme</a:t>
            </a: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 des Roboterarms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Einbindung des Roboterarms in die MPS-Station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Wartung und nützliche Hinweise</a:t>
            </a:r>
          </a:p>
          <a:p>
            <a:pPr marL="228600" indent="-228600" algn="l">
              <a:buAutoNum type="arabicPeriod"/>
            </a:pPr>
            <a:endParaRPr lang="de-DE" sz="5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l">
              <a:buAutoNum type="arabicPeriod"/>
            </a:pPr>
            <a:r>
              <a:rPr lang="de-DE" sz="1050" b="0" dirty="0" smtClean="0">
                <a:solidFill>
                  <a:schemeClr val="bg1">
                    <a:lumMod val="50000"/>
                  </a:schemeClr>
                </a:solidFill>
              </a:rPr>
              <a:t>Fazit</a:t>
            </a:r>
          </a:p>
          <a:p>
            <a:pPr marL="228600" indent="-228600">
              <a:buAutoNum type="arabicPeriod"/>
            </a:pPr>
            <a:endParaRPr lang="de-DE" sz="1050" b="0" dirty="0" smtClean="0"/>
          </a:p>
          <a:p>
            <a:pPr marL="228600" indent="-228600">
              <a:buAutoNum type="arabicPeriod"/>
            </a:pPr>
            <a:endParaRPr lang="de-DE" sz="1050" b="0" dirty="0" smtClean="0"/>
          </a:p>
        </p:txBody>
      </p:sp>
    </p:spTree>
    <p:extLst>
      <p:ext uri="{BB962C8B-B14F-4D97-AF65-F5344CB8AC3E}">
        <p14:creationId xmlns:p14="http://schemas.microsoft.com/office/powerpoint/2010/main" val="316760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HSHL-Desing (16-9)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SHL-Desing (16-9)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SHL-Desing (16-9)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SHL-Desing (16-9)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2562</Words>
  <Application>Microsoft Office PowerPoint</Application>
  <PresentationFormat>Bildschirmpräsentation (16:9)</PresentationFormat>
  <Paragraphs>802</Paragraphs>
  <Slides>31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4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6" baseType="lpstr">
      <vt:lpstr>HSHL-Desing (16-9)</vt:lpstr>
      <vt:lpstr>1_HSHL-Desing (16-9)</vt:lpstr>
      <vt:lpstr>2_HSHL-Desing (16-9)</vt:lpstr>
      <vt:lpstr>3_HSHL-Desing (16-9)</vt:lpstr>
      <vt:lpstr>Paket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MyCompany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Robin Lehmann</dc:creator>
  <cp:lastModifiedBy>Tobias Päschel</cp:lastModifiedBy>
  <cp:revision>336</cp:revision>
  <dcterms:created xsi:type="dcterms:W3CDTF">2015-06-22T14:57:50Z</dcterms:created>
  <dcterms:modified xsi:type="dcterms:W3CDTF">2017-01-06T07:53:46Z</dcterms:modified>
</cp:coreProperties>
</file>